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9"/>
  </p:notesMasterIdLst>
  <p:sldIdLst>
    <p:sldId id="256" r:id="rId2"/>
    <p:sldId id="257" r:id="rId3"/>
    <p:sldId id="258" r:id="rId4"/>
    <p:sldId id="269" r:id="rId5"/>
    <p:sldId id="259" r:id="rId6"/>
    <p:sldId id="270" r:id="rId7"/>
    <p:sldId id="261" r:id="rId8"/>
    <p:sldId id="271" r:id="rId9"/>
    <p:sldId id="260" r:id="rId10"/>
    <p:sldId id="272" r:id="rId11"/>
    <p:sldId id="262" r:id="rId12"/>
    <p:sldId id="273" r:id="rId13"/>
    <p:sldId id="264" r:id="rId14"/>
    <p:sldId id="263" r:id="rId15"/>
    <p:sldId id="274" r:id="rId16"/>
    <p:sldId id="268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E90839-9EE2-4E1D-B2DC-61210D4313A7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73F8D-E216-4FEF-A207-673D5FF273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7633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73F8D-E216-4FEF-A207-673D5FF2739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2046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DE7624F-DB2F-433A-AD53-B376CEAB126C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C86386-EB44-483D-AED6-0B99A7037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social/main.jsp?catId=858&amp;langId=e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youreurope/citizens/national-contact-points/index_el.htm?topic=work&amp;contacts=id-611494" TargetMode="External"/><Relationship Id="rId2" Type="http://schemas.openxmlformats.org/officeDocument/2006/relationships/hyperlink" Target="http://europa.eu/youreurope/citizens/work/unemployment-and-benefits/social-security/index_el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internal_market/eu-go/index_el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youreurope/citizens/index_el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loteus/en/home" TargetMode="External"/><Relationship Id="rId2" Type="http://schemas.openxmlformats.org/officeDocument/2006/relationships/hyperlink" Target="http://www.eoppep.g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nic-naric.net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youreurope/citizens/work/work-abroad/work-permits/index_el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4900" b="1" dirty="0"/>
              <a:t>ΕΕ-Ένωση Πολιτών: Δικαιώματα Κινητικότητας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Γεωργία Θεοδώρα Ιντζέ</a:t>
            </a:r>
          </a:p>
          <a:p>
            <a:r>
              <a:rPr lang="el-GR" dirty="0" smtClean="0"/>
              <a:t>Μέλος </a:t>
            </a:r>
            <a:r>
              <a:rPr lang="en-US" dirty="0" smtClean="0"/>
              <a:t>Team Europe</a:t>
            </a:r>
          </a:p>
          <a:p>
            <a:endParaRPr lang="en-US" dirty="0"/>
          </a:p>
          <a:p>
            <a:r>
              <a:rPr lang="el-GR" dirty="0" smtClean="0"/>
              <a:t>Κοζάνη, 20/5/2017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1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Αναζήτηση </a:t>
            </a:r>
            <a:r>
              <a:rPr lang="el-GR" b="1" dirty="0"/>
              <a:t>εργασίας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l-GR" dirty="0" smtClean="0"/>
              <a:t>Πρόσβαση </a:t>
            </a:r>
            <a:r>
              <a:rPr lang="el-GR" dirty="0"/>
              <a:t>στην παροχή βοήθειας από τις υπηρεσίες </a:t>
            </a:r>
            <a:r>
              <a:rPr lang="el-GR" dirty="0" smtClean="0"/>
              <a:t>απασχόλησης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Πρόσβαση σε κάποια </a:t>
            </a:r>
            <a:r>
              <a:rPr lang="el-GR" dirty="0"/>
              <a:t>είδη οικονομικής </a:t>
            </a:r>
            <a:r>
              <a:rPr lang="el-GR" dirty="0" smtClean="0"/>
              <a:t>στήριξης, εφόσον αποδειχθεί πραγματικός δεσμός </a:t>
            </a:r>
            <a:r>
              <a:rPr lang="el-GR" dirty="0"/>
              <a:t>με την τοπική αγορά </a:t>
            </a:r>
            <a:r>
              <a:rPr lang="el-GR" dirty="0" smtClean="0"/>
              <a:t>εργασίας</a:t>
            </a:r>
            <a:endParaRPr lang="el-GR" dirty="0"/>
          </a:p>
          <a:p>
            <a:pPr>
              <a:spcBef>
                <a:spcPts val="1200"/>
              </a:spcBef>
            </a:pPr>
            <a:r>
              <a:rPr lang="el-GR" dirty="0" smtClean="0"/>
              <a:t>Δίκτυο </a:t>
            </a:r>
            <a:r>
              <a:rPr lang="en-US" dirty="0" smtClean="0"/>
              <a:t>EURES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EUROPASS CV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167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Κοινωνική Ασφάλιση</a:t>
            </a:r>
            <a:br>
              <a:rPr lang="el-GR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l-GR" sz="2600" dirty="0"/>
              <a:t>Κ</a:t>
            </a:r>
            <a:r>
              <a:rPr lang="el-GR" sz="2600" dirty="0" smtClean="0"/>
              <a:t>αλύπτεστε </a:t>
            </a:r>
            <a:r>
              <a:rPr lang="el-GR" sz="2600" dirty="0"/>
              <a:t>από τη νομοθεσία μίας μόνο χώρας κάθε φορά </a:t>
            </a:r>
            <a:r>
              <a:rPr lang="el-GR" sz="2600" dirty="0" smtClean="0"/>
              <a:t>(</a:t>
            </a:r>
            <a:r>
              <a:rPr lang="el-GR" sz="2600" b="1" dirty="0" smtClean="0"/>
              <a:t>ΚΜ προέλευσης/ ΚΜ υποδοχής</a:t>
            </a:r>
            <a:r>
              <a:rPr lang="el-GR" sz="2600" dirty="0" smtClean="0"/>
              <a:t>) και </a:t>
            </a:r>
            <a:r>
              <a:rPr lang="el-GR" sz="2600" dirty="0"/>
              <a:t>καταβάλλετε εισφορές μόνο σε αυτήν τη </a:t>
            </a:r>
            <a:r>
              <a:rPr lang="el-GR" sz="2600" dirty="0" smtClean="0"/>
              <a:t>χώρα</a:t>
            </a:r>
          </a:p>
          <a:p>
            <a:pPr>
              <a:spcBef>
                <a:spcPts val="1200"/>
              </a:spcBef>
            </a:pPr>
            <a:r>
              <a:rPr lang="el-GR" sz="2600" dirty="0"/>
              <a:t>Δ</a:t>
            </a:r>
            <a:r>
              <a:rPr lang="el-GR" sz="2600" dirty="0" smtClean="0"/>
              <a:t>ιατυπώσεις </a:t>
            </a:r>
            <a:r>
              <a:rPr lang="el-GR" sz="2600" dirty="0"/>
              <a:t>για να εξασφαλίσετε την κάλυψή σας και μετά τη </a:t>
            </a:r>
            <a:r>
              <a:rPr lang="el-GR" sz="2600" dirty="0" smtClean="0"/>
              <a:t>μετεγκατάσταση </a:t>
            </a:r>
          </a:p>
          <a:p>
            <a:pPr>
              <a:spcBef>
                <a:spcPts val="1200"/>
              </a:spcBef>
            </a:pPr>
            <a:r>
              <a:rPr lang="el-GR" sz="2600" dirty="0" smtClean="0"/>
              <a:t>Ίδια </a:t>
            </a:r>
            <a:r>
              <a:rPr lang="el-GR" sz="2600" dirty="0"/>
              <a:t>μεταχείριση με τους υπηκόους </a:t>
            </a:r>
            <a:r>
              <a:rPr lang="el-GR" sz="2600" dirty="0" smtClean="0"/>
              <a:t>του ΚΜ υποδοχής</a:t>
            </a:r>
          </a:p>
          <a:p>
            <a:pPr>
              <a:spcBef>
                <a:spcPts val="1200"/>
              </a:spcBef>
            </a:pPr>
            <a:r>
              <a:rPr lang="el-GR" sz="2600" dirty="0"/>
              <a:t>Ε</a:t>
            </a:r>
            <a:r>
              <a:rPr lang="el-GR" sz="2600" dirty="0" smtClean="0"/>
              <a:t>νημερωθείτε </a:t>
            </a:r>
            <a:r>
              <a:rPr lang="el-GR" sz="2600" dirty="0"/>
              <a:t>για το σύστημα </a:t>
            </a:r>
            <a:r>
              <a:rPr lang="el-GR" sz="2600" u="sng" dirty="0">
                <a:hlinkClick r:id="rId2" tooltip="κοινωνικής ασφάλισης στη χώρα υποδοχής"/>
              </a:rPr>
              <a:t>κοινωνικής ασφάλισης στη χώρα </a:t>
            </a:r>
            <a:r>
              <a:rPr lang="el-GR" sz="2600" u="sng" dirty="0" smtClean="0">
                <a:hlinkClick r:id="rId2" tooltip="κοινωνικής ασφάλισης στη χώρα υποδοχής"/>
              </a:rPr>
              <a:t>υποδοχής</a:t>
            </a:r>
            <a:endParaRPr lang="el-GR" sz="2600" dirty="0" smtClean="0"/>
          </a:p>
          <a:p>
            <a:pPr>
              <a:spcBef>
                <a:spcPts val="1200"/>
              </a:spcBef>
            </a:pPr>
            <a:r>
              <a:rPr lang="el-GR" sz="2600" dirty="0" smtClean="0"/>
              <a:t> </a:t>
            </a:r>
            <a:r>
              <a:rPr lang="el-GR" sz="2600" dirty="0"/>
              <a:t>Θεμελίωση δικαιώματος</a:t>
            </a:r>
            <a:endParaRPr lang="en-US" sz="2600" dirty="0"/>
          </a:p>
          <a:p>
            <a:pPr lvl="1">
              <a:spcBef>
                <a:spcPts val="1200"/>
              </a:spcBef>
            </a:pPr>
            <a:r>
              <a:rPr lang="el-GR" sz="2200" dirty="0"/>
              <a:t>οι παροχές που δικαιούστε </a:t>
            </a:r>
            <a:r>
              <a:rPr lang="el-GR" sz="2200" dirty="0" smtClean="0"/>
              <a:t>εξαρτώνται </a:t>
            </a:r>
            <a:r>
              <a:rPr lang="el-GR" sz="2200" dirty="0"/>
              <a:t>από το διάστημα </a:t>
            </a:r>
            <a:r>
              <a:rPr lang="el-GR" sz="2200" dirty="0" smtClean="0"/>
              <a:t>καταβολής εισφορών</a:t>
            </a:r>
          </a:p>
          <a:p>
            <a:pPr lvl="2">
              <a:spcBef>
                <a:spcPts val="1200"/>
              </a:spcBef>
            </a:pPr>
            <a:r>
              <a:rPr lang="el-GR" sz="2200" dirty="0"/>
              <a:t>α</a:t>
            </a:r>
            <a:r>
              <a:rPr lang="el-GR" sz="2200" dirty="0" smtClean="0"/>
              <a:t>φορά όλα </a:t>
            </a:r>
            <a:r>
              <a:rPr lang="el-GR" sz="2200" dirty="0"/>
              <a:t>τα διαστήματα εργασίας σας ή όλες τις εισφορές που </a:t>
            </a:r>
            <a:r>
              <a:rPr lang="el-GR" sz="2200" dirty="0" smtClean="0"/>
              <a:t>καταβάλατε σε ΚΜ της ΕΕ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703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Απώλεια εργασίας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l-GR" dirty="0"/>
              <a:t>Ε</a:t>
            </a:r>
            <a:r>
              <a:rPr lang="el-GR" dirty="0" smtClean="0"/>
              <a:t>γγραφή </a:t>
            </a:r>
            <a:r>
              <a:rPr lang="el-GR" dirty="0"/>
              <a:t>στην υπηρεσία </a:t>
            </a:r>
            <a:r>
              <a:rPr lang="el-GR" dirty="0" smtClean="0"/>
              <a:t>απασχόλησης</a:t>
            </a:r>
          </a:p>
          <a:p>
            <a:pPr>
              <a:spcBef>
                <a:spcPts val="1200"/>
              </a:spcBef>
            </a:pPr>
            <a:r>
              <a:rPr lang="el-GR" dirty="0"/>
              <a:t>Ε</a:t>
            </a:r>
            <a:r>
              <a:rPr lang="el-GR" dirty="0" smtClean="0"/>
              <a:t>πίδομα </a:t>
            </a:r>
            <a:r>
              <a:rPr lang="el-GR" dirty="0"/>
              <a:t>ανεργίας στη χώρα </a:t>
            </a:r>
            <a:r>
              <a:rPr lang="el-GR" dirty="0" smtClean="0"/>
              <a:t>εργασίας</a:t>
            </a:r>
          </a:p>
          <a:p>
            <a:pPr>
              <a:spcBef>
                <a:spcPts val="1200"/>
              </a:spcBef>
            </a:pPr>
            <a:r>
              <a:rPr lang="el-GR" dirty="0"/>
              <a:t>Κ</a:t>
            </a:r>
            <a:r>
              <a:rPr lang="el-GR" dirty="0" smtClean="0"/>
              <a:t>άθε </a:t>
            </a:r>
            <a:r>
              <a:rPr lang="el-GR" u="sng" dirty="0">
                <a:hlinkClick r:id="rId2" tooltip="Εν προκειμένω τα 28 κράτη μέλη της ΕΕ + Ισλανδία, Λιχτενστάιν, Νορβηγία και Ελβετία"/>
              </a:rPr>
              <a:t>χώρα της ΕΕ</a:t>
            </a:r>
            <a:r>
              <a:rPr lang="el-GR" dirty="0"/>
              <a:t> έχει τη δική της νομοθεσία που καθορίζει: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l-GR" dirty="0"/>
              <a:t>τις παροχές που δικαιούστε, το ποσό που θα λάβετε και για πόσο καιρό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l-GR" dirty="0"/>
              <a:t>το χρονικό διάστημα που πρέπει να εργάζεστε σε αυτή τη χώρα για να δικαιούστε παροχές ανεργίας, τους κανόνες υπολογισμού των παροχών και τη διάρκεια χορήγησής </a:t>
            </a:r>
            <a:r>
              <a:rPr lang="el-GR" dirty="0" smtClean="0"/>
              <a:t>τους</a:t>
            </a:r>
          </a:p>
          <a:p>
            <a:pPr>
              <a:spcBef>
                <a:spcPts val="1200"/>
              </a:spcBef>
            </a:pPr>
            <a:r>
              <a:rPr lang="el-GR" dirty="0" smtClean="0"/>
              <a:t>Επιστροφή στη χώρα σας; - </a:t>
            </a:r>
            <a:r>
              <a:rPr lang="el-GR" dirty="0"/>
              <a:t>επικοινωνήσετε με τον εκεί </a:t>
            </a:r>
            <a:r>
              <a:rPr lang="el-GR" u="sng" dirty="0">
                <a:hlinkClick r:id="rId3" tooltip="εθνικός οργανισμός απασχόλησης"/>
              </a:rPr>
              <a:t>εθνικό οργανισμό απασχόλησης</a:t>
            </a:r>
            <a:r>
              <a:rPr lang="el-GR" dirty="0"/>
              <a:t> για να μάθετε αν εξακολουθείτε να έχετε δικαίωμα σε παροχές ανεργίας μετά το διάστημα παραμονής σας στο εξωτερικό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81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Επιχειρείν</a:t>
            </a:r>
            <a:br>
              <a:rPr lang="el-GR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l-GR" dirty="0"/>
              <a:t>Σύσταση επιχείρησης σε άλλη χώρα της ΕΕ με τους ίδιους όρους και κανόνες που ισχύουν για τους υπηκόους του ΚΜ </a:t>
            </a:r>
            <a:r>
              <a:rPr lang="el-GR" dirty="0" smtClean="0"/>
              <a:t>υποδοχής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l-GR" dirty="0"/>
              <a:t>Ως πολίτης της ΕΕ έχετε το δικαίωμα να ανοίξετε: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l-GR" dirty="0"/>
              <a:t>δική σας </a:t>
            </a:r>
            <a:r>
              <a:rPr lang="el-GR" b="1" dirty="0"/>
              <a:t>επιχείρηση</a:t>
            </a:r>
            <a:r>
              <a:rPr lang="el-GR" dirty="0"/>
              <a:t> (ακόμα και ως ατομική επιχείρηση) </a:t>
            </a:r>
            <a:r>
              <a:rPr lang="el-GR" b="1" dirty="0"/>
              <a:t>σε οποιαδήποτε χώρα της </a:t>
            </a:r>
            <a:r>
              <a:rPr lang="el-GR" b="1" dirty="0" smtClean="0"/>
              <a:t>ΕΕ</a:t>
            </a:r>
            <a:r>
              <a:rPr lang="el-GR" dirty="0" smtClean="0"/>
              <a:t> 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l-GR" b="1" dirty="0"/>
              <a:t>υποκατάστημα</a:t>
            </a:r>
            <a:r>
              <a:rPr lang="el-GR" dirty="0"/>
              <a:t> υπάρχουσας επιχείρησης η οποία έχει έδρα στην ΕΕ και είναι ήδη καταχωρισμένη σε μια χώρα της </a:t>
            </a:r>
            <a:r>
              <a:rPr lang="el-GR" dirty="0" smtClean="0"/>
              <a:t>ΕΕ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l-GR" dirty="0"/>
              <a:t>Οι </a:t>
            </a:r>
            <a:r>
              <a:rPr lang="el-GR" b="1" dirty="0"/>
              <a:t>απαιτήσεις ποικίλλουν από χώρα σε </a:t>
            </a:r>
            <a:r>
              <a:rPr lang="el-GR" b="1" dirty="0" smtClean="0"/>
              <a:t>χώρα</a:t>
            </a:r>
            <a:r>
              <a:rPr lang="el-GR" dirty="0" smtClean="0"/>
              <a:t>. Απευθυνθείτε </a:t>
            </a:r>
            <a:r>
              <a:rPr lang="el-GR" dirty="0"/>
              <a:t>στο οικείο </a:t>
            </a:r>
            <a:r>
              <a:rPr lang="el-GR" u="sng" dirty="0">
                <a:hlinkClick r:id="rId2"/>
              </a:rPr>
              <a:t>εθνικό σημείο επικοινωνίας</a:t>
            </a:r>
            <a:r>
              <a:rPr lang="el-GR" dirty="0"/>
              <a:t> ώστε να ενημερωθείτε για τους </a:t>
            </a:r>
            <a:r>
              <a:rPr lang="el-GR" b="1" dirty="0"/>
              <a:t>κανόνες</a:t>
            </a:r>
            <a:r>
              <a:rPr lang="el-GR" dirty="0"/>
              <a:t> που ισχύουν στη χώρα </a:t>
            </a:r>
            <a:r>
              <a:rPr lang="el-GR" dirty="0" smtClean="0"/>
              <a:t>που σας ενδιαφέρει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Enterprise Europe Network</a:t>
            </a:r>
          </a:p>
          <a:p>
            <a:pPr>
              <a:spcBef>
                <a:spcPts val="1200"/>
              </a:spcBef>
            </a:pPr>
            <a:r>
              <a:rPr lang="en-US" dirty="0"/>
              <a:t>Erasmus for Young Entrepreneurs</a:t>
            </a:r>
          </a:p>
          <a:p>
            <a:pPr>
              <a:spcBef>
                <a:spcPts val="1200"/>
              </a:spcBef>
            </a:pPr>
            <a:r>
              <a:rPr lang="el-GR" dirty="0"/>
              <a:t>Πρόσβαση σε τραπεζικά δάνεια σε όλα τα </a:t>
            </a:r>
            <a:r>
              <a:rPr lang="el-GR" dirty="0" smtClean="0"/>
              <a:t>ΚΜ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l-GR" dirty="0"/>
              <a:t>Δυνατότητα άντλησης κεφαλαίων από άλλα </a:t>
            </a:r>
            <a:r>
              <a:rPr lang="el-GR" dirty="0" smtClean="0"/>
              <a:t>κράτη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l-GR" dirty="0"/>
              <a:t>Πρόσβαση σε χρηματοδοτικά προγράμματα της ΕΕ (</a:t>
            </a:r>
            <a:r>
              <a:rPr lang="en-US" dirty="0" err="1"/>
              <a:t>Cosme</a:t>
            </a:r>
            <a:r>
              <a:rPr lang="el-GR" dirty="0"/>
              <a:t>, </a:t>
            </a:r>
            <a:r>
              <a:rPr lang="en-US" dirty="0"/>
              <a:t>SME Instrument</a:t>
            </a:r>
            <a:r>
              <a:rPr lang="el-GR" dirty="0"/>
              <a:t>, </a:t>
            </a:r>
            <a:r>
              <a:rPr lang="en-US" dirty="0"/>
              <a:t>Investment Plan for Europe</a:t>
            </a:r>
            <a:r>
              <a:rPr lang="el-G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81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Φορολογία</a:t>
            </a:r>
            <a:br>
              <a:rPr lang="el-GR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l-GR" dirty="0"/>
              <a:t>Δεν υπάρχουν ενιαίοι κανόνες για τη φορολογία στην </a:t>
            </a:r>
            <a:r>
              <a:rPr lang="el-GR" dirty="0" smtClean="0"/>
              <a:t>ΕΕ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l-GR" dirty="0"/>
              <a:t>Οι πολίτες καλύπτονται από την εκάστοτε εθνική </a:t>
            </a:r>
            <a:r>
              <a:rPr lang="el-GR" dirty="0" smtClean="0"/>
              <a:t>νομοθεσία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l-GR" dirty="0"/>
              <a:t>Ί</a:t>
            </a:r>
            <a:r>
              <a:rPr lang="el-GR" dirty="0" smtClean="0"/>
              <a:t>ση </a:t>
            </a:r>
            <a:r>
              <a:rPr lang="el-GR" dirty="0"/>
              <a:t>μεταχείριση με τους υπηκόους του ΚΜ </a:t>
            </a:r>
            <a:r>
              <a:rPr lang="el-GR" dirty="0" smtClean="0"/>
              <a:t>υποδοχής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l-GR" dirty="0"/>
              <a:t>Φόρος εισοδήματος:</a:t>
            </a:r>
            <a:endParaRPr lang="en-US" dirty="0"/>
          </a:p>
          <a:p>
            <a:pPr lvl="1"/>
            <a:r>
              <a:rPr lang="el-GR" dirty="0" smtClean="0"/>
              <a:t>Οι </a:t>
            </a:r>
            <a:r>
              <a:rPr lang="el-GR" dirty="0"/>
              <a:t>πολίτες φορολογούνται στη χώρα, στο έδαφος της οποίας </a:t>
            </a:r>
            <a:r>
              <a:rPr lang="el-GR" dirty="0" smtClean="0"/>
              <a:t>απέκτησαν </a:t>
            </a:r>
            <a:r>
              <a:rPr lang="el-GR" dirty="0"/>
              <a:t>το εισόδημά τους. Αν κατοικείτε σε άλλη χώρα και εργάζεστε σε διαφορετική, τότε και οι δυο χώρες μπορεί να σας επιβάλουν </a:t>
            </a:r>
            <a:r>
              <a:rPr lang="el-GR" dirty="0" smtClean="0"/>
              <a:t>φορολογία</a:t>
            </a:r>
            <a:endParaRPr lang="en-US" dirty="0"/>
          </a:p>
          <a:p>
            <a:r>
              <a:rPr lang="el-GR" dirty="0" smtClean="0"/>
              <a:t>Συμφωνίες </a:t>
            </a:r>
            <a:r>
              <a:rPr lang="el-GR" dirty="0"/>
              <a:t>περί μη διπλής </a:t>
            </a:r>
            <a:r>
              <a:rPr lang="el-GR" dirty="0" smtClean="0"/>
              <a:t>φορολόγησης</a:t>
            </a:r>
          </a:p>
          <a:p>
            <a:pPr marL="109728" indent="0">
              <a:buNone/>
            </a:pPr>
            <a:endParaRPr lang="el-GR" dirty="0" smtClean="0"/>
          </a:p>
          <a:p>
            <a:r>
              <a:rPr lang="el-GR" dirty="0" smtClean="0"/>
              <a:t>Φορολογική </a:t>
            </a:r>
            <a:r>
              <a:rPr lang="el-GR" dirty="0"/>
              <a:t>κατοικία:</a:t>
            </a:r>
            <a:endParaRPr lang="en-US" dirty="0"/>
          </a:p>
          <a:p>
            <a:pPr lvl="1"/>
            <a:r>
              <a:rPr lang="el-GR" dirty="0"/>
              <a:t>Για διαμονή άνω των έξι μηνών σε μια χώρα, αυτή μπορεί να θεωρηθεί φορολογική κατοικία σας και να σας φορολογήσει για όλα τα εισοδήματα που αποκτάτε σε όλες τις </a:t>
            </a:r>
            <a:r>
              <a:rPr lang="el-GR" dirty="0" smtClean="0"/>
              <a:t>χώρες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129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Έχετε ακόμη απορίες;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europa.eu/youreurope/citizens/index_el.htm</a:t>
            </a:r>
            <a:r>
              <a:rPr lang="el-GR" dirty="0" smtClean="0"/>
              <a:t> - Η Ευρώπη σου</a:t>
            </a:r>
          </a:p>
          <a:p>
            <a:endParaRPr lang="el-GR" dirty="0"/>
          </a:p>
          <a:p>
            <a:r>
              <a:rPr lang="el-GR" dirty="0" smtClean="0"/>
              <a:t>Δίκτυο Κέντρων Ευρωπαϊκής Πληροφόρησης </a:t>
            </a:r>
            <a:r>
              <a:rPr lang="en-US" dirty="0" smtClean="0"/>
              <a:t>Europe Direct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6704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Σειρά σας...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Ερωτήσεις;;;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358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Ευχαριστώ για την προσοχή σας!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Στοιχεία επικοινωνίας:</a:t>
            </a:r>
          </a:p>
          <a:p>
            <a:pPr marL="109728" indent="0">
              <a:buNone/>
            </a:pPr>
            <a:endParaRPr lang="el-GR" dirty="0" smtClean="0"/>
          </a:p>
          <a:p>
            <a:pPr marL="109728" indent="0">
              <a:buNone/>
            </a:pPr>
            <a:r>
              <a:rPr lang="el-GR" dirty="0" smtClean="0"/>
              <a:t>Γεωργία Θεοδώρα Ιντζέ</a:t>
            </a:r>
          </a:p>
          <a:p>
            <a:pPr marL="109728" indent="0">
              <a:buNone/>
            </a:pPr>
            <a:r>
              <a:rPr lang="en-US" dirty="0" smtClean="0"/>
              <a:t>intzegt@gmail.com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57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Δικαιώματα κινητικότητας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Μετακίνηση</a:t>
            </a:r>
          </a:p>
          <a:p>
            <a:r>
              <a:rPr lang="el-GR" dirty="0" smtClean="0"/>
              <a:t>Διαμονή</a:t>
            </a:r>
          </a:p>
          <a:p>
            <a:r>
              <a:rPr lang="el-GR" dirty="0" smtClean="0"/>
              <a:t>Εκπαίδευση</a:t>
            </a:r>
          </a:p>
          <a:p>
            <a:r>
              <a:rPr lang="el-GR" dirty="0" smtClean="0"/>
              <a:t>Εργασία – αναζήτηση εργασίας</a:t>
            </a:r>
          </a:p>
          <a:p>
            <a:r>
              <a:rPr lang="el-GR" dirty="0" smtClean="0"/>
              <a:t>Κοινωνική ασφάλιση</a:t>
            </a:r>
          </a:p>
          <a:p>
            <a:r>
              <a:rPr lang="el-GR" dirty="0" smtClean="0"/>
              <a:t>Επιχειρείν</a:t>
            </a:r>
          </a:p>
          <a:p>
            <a:r>
              <a:rPr lang="el-GR" dirty="0" smtClean="0"/>
              <a:t>Φορολογια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170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Ελεύθερη Μετακίνηση</a:t>
            </a:r>
            <a:r>
              <a:rPr lang="en-US" b="1" dirty="0" smtClean="0"/>
              <a:t> - </a:t>
            </a:r>
            <a:r>
              <a:rPr lang="el-GR" b="1" dirty="0"/>
              <a:t>Ο χώρος </a:t>
            </a:r>
            <a:r>
              <a:rPr lang="el-GR" b="1" dirty="0" smtClean="0"/>
              <a:t>Σένγκεν</a:t>
            </a:r>
            <a:endParaRPr lang="en-US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2200" y="1828800"/>
            <a:ext cx="4495800" cy="4668838"/>
          </a:xfrm>
        </p:spPr>
      </p:pic>
    </p:spTree>
    <p:extLst>
      <p:ext uri="{BB962C8B-B14F-4D97-AF65-F5344CB8AC3E}">
        <p14:creationId xmlns:p14="http://schemas.microsoft.com/office/powerpoint/2010/main" xmlns="" val="60324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Ελεύθερη μετακίνηση – τι σημαίνει;</a:t>
            </a:r>
            <a:br>
              <a:rPr lang="el-GR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4093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l-GR" sz="2400" dirty="0"/>
              <a:t>Πολίτες της ΕΕ και υπήκοοι τρίτων κρατών, </a:t>
            </a:r>
            <a:r>
              <a:rPr lang="el-GR" sz="2400" dirty="0" smtClean="0"/>
              <a:t>ταξιδεύουν </a:t>
            </a:r>
            <a:r>
              <a:rPr lang="el-GR" sz="2400" dirty="0"/>
              <a:t>ελεύθερα εντός του χώρου </a:t>
            </a:r>
            <a:r>
              <a:rPr lang="el-GR" sz="2400" dirty="0" smtClean="0"/>
              <a:t>Σένγκεν </a:t>
            </a:r>
            <a:r>
              <a:rPr lang="el-GR" sz="2400" dirty="0"/>
              <a:t>(άρθρο 22</a:t>
            </a:r>
            <a:r>
              <a:rPr lang="el-GR" sz="2400" dirty="0" smtClean="0"/>
              <a:t>)</a:t>
            </a:r>
            <a:endParaRPr lang="el-GR" sz="2400" dirty="0"/>
          </a:p>
          <a:p>
            <a:pPr>
              <a:spcBef>
                <a:spcPts val="600"/>
              </a:spcBef>
            </a:pPr>
            <a:r>
              <a:rPr lang="el-GR" sz="2400" dirty="0"/>
              <a:t>Χ</a:t>
            </a:r>
            <a:r>
              <a:rPr lang="el-GR" sz="2400" dirty="0" smtClean="0"/>
              <a:t>ώρος </a:t>
            </a:r>
            <a:r>
              <a:rPr lang="el-GR" sz="2400" dirty="0"/>
              <a:t>χωρίς συνοριακούς ελέγχους στα εσωτερικά σύνορα </a:t>
            </a:r>
            <a:endParaRPr lang="el-GR" sz="2400" dirty="0" smtClean="0"/>
          </a:p>
          <a:p>
            <a:pPr lvl="2">
              <a:spcBef>
                <a:spcPts val="600"/>
              </a:spcBef>
            </a:pPr>
            <a:r>
              <a:rPr lang="el-GR" sz="2000" dirty="0" smtClean="0"/>
              <a:t>Έλεγχοι σε αεροδρόμια και λιμάνια ΜΟΝΟ για επαλήθευση νόμιμου κατόχου εισιτηρίων</a:t>
            </a:r>
          </a:p>
          <a:p>
            <a:pPr>
              <a:spcBef>
                <a:spcPts val="600"/>
              </a:spcBef>
            </a:pPr>
            <a:r>
              <a:rPr lang="el-GR" sz="2400" dirty="0" smtClean="0"/>
              <a:t>Προσωρινοί περιορισμοί </a:t>
            </a:r>
            <a:r>
              <a:rPr lang="el-GR" sz="2400" dirty="0"/>
              <a:t>ελεύθερης διέλευσης συνόρων (άρθρο 25</a:t>
            </a:r>
            <a:r>
              <a:rPr lang="el-GR" sz="2400" dirty="0" smtClean="0"/>
              <a:t>) - </a:t>
            </a:r>
            <a:r>
              <a:rPr lang="el-GR" sz="2400" dirty="0"/>
              <a:t>σε περίπτωση σοβαρής απειλής της ασφάλειας ή σοβαρών </a:t>
            </a:r>
            <a:r>
              <a:rPr lang="el-GR" sz="2400" dirty="0" smtClean="0"/>
              <a:t>αδυναμιών</a:t>
            </a:r>
          </a:p>
          <a:p>
            <a:pPr>
              <a:spcBef>
                <a:spcPts val="600"/>
              </a:spcBef>
            </a:pPr>
            <a:r>
              <a:rPr lang="el-GR" sz="2400" dirty="0"/>
              <a:t>Τ</a:t>
            </a:r>
            <a:r>
              <a:rPr lang="el-GR" sz="2400" dirty="0" smtClean="0"/>
              <a:t>ακτικές</a:t>
            </a:r>
            <a:r>
              <a:rPr lang="el-GR" sz="2400" dirty="0"/>
              <a:t>, αντικειμενικές και αμερόληπτες αξιολογήσεις ως προς την ορθή εφαρμογή των κανόνων Σενγκεν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73513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Διαμονή (Οδηγία 2004/38/ΕΚ)</a:t>
            </a:r>
            <a:br>
              <a:rPr lang="el-GR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Δικαίωμα διαμονής έως τρεις </a:t>
            </a:r>
            <a:r>
              <a:rPr lang="el-GR" dirty="0" smtClean="0"/>
              <a:t>μήνες </a:t>
            </a:r>
            <a:r>
              <a:rPr lang="el-GR" dirty="0"/>
              <a:t>χωρίς κανένα όρο ή διατύπωση </a:t>
            </a:r>
            <a:r>
              <a:rPr lang="el-GR" dirty="0" smtClean="0"/>
              <a:t> (άρθρο 6)</a:t>
            </a:r>
          </a:p>
          <a:p>
            <a:r>
              <a:rPr lang="el-GR" dirty="0"/>
              <a:t>Δικαίωμα διαμονής άνω των τριών </a:t>
            </a:r>
            <a:r>
              <a:rPr lang="el-GR" dirty="0" smtClean="0"/>
              <a:t>μηνών (άρθρο 7) εφόσον:</a:t>
            </a:r>
          </a:p>
          <a:p>
            <a:pPr marL="109728" indent="0">
              <a:buNone/>
            </a:pPr>
            <a:endParaRPr lang="el-GR" dirty="0" smtClean="0"/>
          </a:p>
          <a:p>
            <a:pPr lvl="2"/>
            <a:r>
              <a:rPr lang="el-GR" dirty="0" smtClean="0"/>
              <a:t>Εργάζονται στο ΚΜ υποδοχής</a:t>
            </a:r>
          </a:p>
          <a:p>
            <a:pPr lvl="2"/>
            <a:r>
              <a:rPr lang="el-GR" dirty="0" smtClean="0"/>
              <a:t>Φοιτούν σε εκπαιδευτικό ίδρυμα</a:t>
            </a:r>
          </a:p>
          <a:p>
            <a:pPr lvl="2"/>
            <a:r>
              <a:rPr lang="el-GR" dirty="0"/>
              <a:t>Διαθέτουν επαρκείς πόρους &amp; πλήρη ασφαλιστική κάλυψη ασθενείας </a:t>
            </a:r>
          </a:p>
          <a:p>
            <a:pPr marL="704088" lvl="2" indent="0">
              <a:buNone/>
            </a:pPr>
            <a:endParaRPr lang="el-GR" dirty="0" smtClean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52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/>
              <a:t>Δήλωση της διαμονής </a:t>
            </a:r>
            <a:r>
              <a:rPr lang="el-GR" sz="3200" b="1" dirty="0" smtClean="0"/>
              <a:t>μετά τους 3 μήνες στην αρμόδια αρχή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>
            <a:normAutofit fontScale="62500" lnSpcReduction="20000"/>
          </a:bodyPr>
          <a:lstStyle/>
          <a:p>
            <a:pPr marL="109728" indent="0">
              <a:spcBef>
                <a:spcPts val="600"/>
              </a:spcBef>
              <a:buNone/>
            </a:pPr>
            <a:endParaRPr lang="el-GR" sz="2600" dirty="0" smtClean="0"/>
          </a:p>
          <a:p>
            <a:pPr marL="109728" indent="0">
              <a:spcBef>
                <a:spcPts val="600"/>
              </a:spcBef>
              <a:buNone/>
            </a:pPr>
            <a:r>
              <a:rPr lang="el-GR" sz="2600" dirty="0" smtClean="0"/>
              <a:t>Θα </a:t>
            </a:r>
            <a:r>
              <a:rPr lang="el-GR" sz="2600" dirty="0"/>
              <a:t>χρειαστείτε </a:t>
            </a:r>
            <a:r>
              <a:rPr lang="el-GR" sz="2600" b="1" dirty="0"/>
              <a:t>ισχύον δελτίο ταυτότητας ή διαβατήριο και</a:t>
            </a:r>
            <a:r>
              <a:rPr lang="el-GR" sz="2600" dirty="0" smtClean="0"/>
              <a:t>:</a:t>
            </a:r>
          </a:p>
          <a:p>
            <a:pPr marL="109728" indent="0">
              <a:spcBef>
                <a:spcPts val="600"/>
              </a:spcBef>
              <a:buNone/>
            </a:pPr>
            <a:endParaRPr lang="en-US" sz="2600" dirty="0"/>
          </a:p>
          <a:p>
            <a:pPr lvl="0">
              <a:spcBef>
                <a:spcPts val="1200"/>
              </a:spcBef>
            </a:pPr>
            <a:r>
              <a:rPr lang="en-US" sz="2600" b="1" dirty="0" err="1"/>
              <a:t>Μισθωτοί</a:t>
            </a:r>
            <a:r>
              <a:rPr lang="en-US" sz="2600" b="1" dirty="0"/>
              <a:t> / Απ</a:t>
            </a:r>
            <a:r>
              <a:rPr lang="en-US" sz="2600" b="1" dirty="0" err="1"/>
              <a:t>οσ</a:t>
            </a:r>
            <a:r>
              <a:rPr lang="en-US" sz="2600" b="1" dirty="0"/>
              <a:t>πασμένοι στο εξωτερικό</a:t>
            </a:r>
            <a:r>
              <a:rPr lang="en-US" sz="2600" dirty="0"/>
              <a:t> </a:t>
            </a:r>
          </a:p>
          <a:p>
            <a:pPr lvl="1">
              <a:spcBef>
                <a:spcPts val="1200"/>
              </a:spcBef>
            </a:pPr>
            <a:r>
              <a:rPr lang="el-GR" dirty="0"/>
              <a:t>Πιστοποιητικό εργασίας ή βεβαίωση πρόσληψης από τον εργοδότη σας</a:t>
            </a:r>
            <a:endParaRPr lang="en-US" dirty="0"/>
          </a:p>
          <a:p>
            <a:pPr lvl="0">
              <a:spcBef>
                <a:spcPts val="1200"/>
              </a:spcBef>
            </a:pPr>
            <a:r>
              <a:rPr lang="en-US" sz="2600" b="1" dirty="0" err="1"/>
              <a:t>Αυτο</a:t>
            </a:r>
            <a:r>
              <a:rPr lang="en-US" sz="2600" b="1" dirty="0"/>
              <a:t>απασχολούμενοι</a:t>
            </a:r>
            <a:r>
              <a:rPr lang="en-US" sz="2600" dirty="0"/>
              <a:t> </a:t>
            </a:r>
          </a:p>
          <a:p>
            <a:pPr lvl="1">
              <a:spcBef>
                <a:spcPts val="1200"/>
              </a:spcBef>
            </a:pPr>
            <a:r>
              <a:rPr lang="el-GR" dirty="0"/>
              <a:t>Απόδειξη της ιδιότητάς σας ως αυτοαπασχολούμενου</a:t>
            </a:r>
            <a:endParaRPr lang="en-US" dirty="0"/>
          </a:p>
          <a:p>
            <a:pPr lvl="0">
              <a:spcBef>
                <a:spcPts val="1200"/>
              </a:spcBef>
            </a:pPr>
            <a:r>
              <a:rPr lang="en-US" sz="2600" b="1" dirty="0" err="1" smtClean="0"/>
              <a:t>Φοιτητές</a:t>
            </a:r>
            <a:r>
              <a:rPr lang="en-US" sz="2600" dirty="0" smtClean="0"/>
              <a:t> </a:t>
            </a:r>
            <a:endParaRPr lang="en-US" sz="2600" dirty="0"/>
          </a:p>
          <a:p>
            <a:pPr lvl="1">
              <a:spcBef>
                <a:spcPts val="1200"/>
              </a:spcBef>
            </a:pPr>
            <a:r>
              <a:rPr lang="el-GR" dirty="0"/>
              <a:t>Απόδειξη της εγγραφής σας σε αναγνωρισμένο εκπαιδευτικό ίδρυμα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/>
              <a:t>Απ</a:t>
            </a:r>
            <a:r>
              <a:rPr lang="en-US" dirty="0" err="1"/>
              <a:t>όδειξη</a:t>
            </a:r>
            <a:r>
              <a:rPr lang="en-US" dirty="0"/>
              <a:t> π</a:t>
            </a:r>
            <a:r>
              <a:rPr lang="en-US" dirty="0" err="1"/>
              <a:t>λήρους</a:t>
            </a:r>
            <a:r>
              <a:rPr lang="en-US" dirty="0"/>
              <a:t> </a:t>
            </a:r>
            <a:r>
              <a:rPr lang="en-US" dirty="0" err="1"/>
              <a:t>υγειονομικής</a:t>
            </a:r>
            <a:r>
              <a:rPr lang="en-US" dirty="0"/>
              <a:t> α</a:t>
            </a:r>
            <a:r>
              <a:rPr lang="en-US" dirty="0" err="1"/>
              <a:t>σφάλισης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l-GR" dirty="0"/>
              <a:t>Δήλωση ότι έχετε επαρκείς πόρους διαβίωσης και δεν χρειάζεστε οικονομική ενίσχυση: οι πόροι μπορεί να προέρχονται από οποιαδήποτε </a:t>
            </a:r>
            <a:r>
              <a:rPr lang="el-GR" dirty="0" smtClean="0"/>
              <a:t>πηγή</a:t>
            </a:r>
          </a:p>
          <a:p>
            <a:pPr lvl="1">
              <a:spcBef>
                <a:spcPts val="600"/>
              </a:spcBef>
            </a:pPr>
            <a:endParaRPr lang="en-US" dirty="0"/>
          </a:p>
          <a:p>
            <a:pPr marL="109728" indent="0">
              <a:spcBef>
                <a:spcPts val="600"/>
              </a:spcBef>
              <a:buNone/>
            </a:pPr>
            <a:r>
              <a:rPr lang="el-GR" sz="1900" dirty="0"/>
              <a:t>Το πιστοποιητικό εγγραφής θα πρέπει να </a:t>
            </a:r>
            <a:r>
              <a:rPr lang="el-GR" sz="1900" b="1" dirty="0"/>
              <a:t>εκδίδεται αμέσως</a:t>
            </a:r>
            <a:r>
              <a:rPr lang="el-GR" sz="1900" dirty="0"/>
              <a:t> , να μην κοστίζει περισσότερο </a:t>
            </a:r>
            <a:r>
              <a:rPr lang="el-GR" sz="1900" b="1" dirty="0"/>
              <a:t>απ΄ όσο η έκδοση δελτίου ταυτότητας για τους υπηκόους της </a:t>
            </a:r>
            <a:r>
              <a:rPr lang="el-GR" sz="1900" b="1" dirty="0" smtClean="0"/>
              <a:t>χώρας</a:t>
            </a:r>
            <a:r>
              <a:rPr lang="el-GR" sz="1900" dirty="0" smtClean="0"/>
              <a:t>, και να </a:t>
            </a:r>
            <a:r>
              <a:rPr lang="el-GR" sz="1900" dirty="0"/>
              <a:t>ισχύει </a:t>
            </a:r>
            <a:r>
              <a:rPr lang="el-GR" sz="1900" dirty="0" smtClean="0"/>
              <a:t>επ’αόριστον.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xmlns="" val="197894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Εκπαίδευση</a:t>
            </a:r>
            <a:br>
              <a:rPr lang="el-GR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1713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l-GR" sz="2000" dirty="0"/>
              <a:t>Σπουδές υπό τους ίδιους </a:t>
            </a:r>
            <a:r>
              <a:rPr lang="el-GR" sz="2000" dirty="0" smtClean="0"/>
              <a:t>όρους, προϋποθέσεις και δίδακτρα με </a:t>
            </a:r>
            <a:r>
              <a:rPr lang="el-GR" sz="2000" dirty="0"/>
              <a:t>τους πολίτες του </a:t>
            </a:r>
            <a:r>
              <a:rPr lang="el-GR" sz="2000" dirty="0" smtClean="0"/>
              <a:t>ΚΜ</a:t>
            </a:r>
            <a:r>
              <a:rPr lang="el-GR" sz="2000" dirty="0"/>
              <a:t> </a:t>
            </a:r>
            <a:r>
              <a:rPr lang="el-GR" sz="2000" dirty="0" smtClean="0"/>
              <a:t>υποδοχής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l-GR" sz="2000" dirty="0" smtClean="0"/>
              <a:t>Δικαίωμα </a:t>
            </a:r>
            <a:r>
              <a:rPr lang="el-GR" sz="2000" dirty="0"/>
              <a:t>σε υποτροφίες κάλυψης διδάκτρων με τους ίδιους </a:t>
            </a:r>
            <a:r>
              <a:rPr lang="el-GR" sz="2000" dirty="0" smtClean="0"/>
              <a:t>όρους. Όχι όμως σε υποτροφίες/δάνεια </a:t>
            </a:r>
            <a:r>
              <a:rPr lang="el-GR" sz="2000" dirty="0"/>
              <a:t>κάλυψης των εξόδων διαβίωσης (εκτός από διαμονή &gt;5 ετών) – κάποιες χώρες ενδέχεται να έχουν πιο ευνοϊκή </a:t>
            </a:r>
            <a:r>
              <a:rPr lang="el-GR" sz="2000" dirty="0" smtClean="0"/>
              <a:t>πρόβλεψη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l-GR" sz="2000" dirty="0"/>
              <a:t>Η γνώση της εθνικής γλώσσας μπορεί να κριθεί απαραίτητη </a:t>
            </a:r>
            <a:r>
              <a:rPr lang="el-GR" sz="2000" dirty="0" smtClean="0"/>
              <a:t>(σχετικές εξετάσεις)</a:t>
            </a:r>
          </a:p>
          <a:p>
            <a:pPr>
              <a:spcBef>
                <a:spcPts val="1200"/>
              </a:spcBef>
            </a:pPr>
            <a:r>
              <a:rPr lang="el-GR" sz="2000" dirty="0" smtClean="0"/>
              <a:t>Οι </a:t>
            </a:r>
            <a:r>
              <a:rPr lang="el-GR" sz="2000" dirty="0"/>
              <a:t>όροι εγγραφής είναι διαφορετικοί μεταξύ χωρών και </a:t>
            </a:r>
            <a:r>
              <a:rPr lang="el-GR" sz="2000" dirty="0" smtClean="0"/>
              <a:t>πανεπιστημίων</a:t>
            </a:r>
            <a:endParaRPr lang="en-US" sz="2000" dirty="0"/>
          </a:p>
          <a:p>
            <a:pPr>
              <a:spcBef>
                <a:spcPts val="1200"/>
              </a:spcBef>
            </a:pPr>
            <a:r>
              <a:rPr lang="el-GR" sz="2000" dirty="0"/>
              <a:t>Η αναγνώριση των τίτλων σπουδών δεν είναι αυτόματη στην ΕΕ. Θα πρέπει να ελέγξετε ότι το πτυχίο σας αναγνωρίζεται στο ΚΜ που επιθυμείτε.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60147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Αναγνώριση Προσόντων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l-GR" sz="2000" dirty="0" smtClean="0"/>
              <a:t>ΕΟΠΠΕΠ </a:t>
            </a:r>
            <a:r>
              <a:rPr lang="el-GR" sz="2000" dirty="0"/>
              <a:t>(</a:t>
            </a:r>
            <a:r>
              <a:rPr lang="el-GR" sz="2000" u="sng" dirty="0">
                <a:hlinkClick r:id="rId2"/>
              </a:rPr>
              <a:t>http://www.eoppep.gr</a:t>
            </a:r>
            <a:r>
              <a:rPr lang="el-GR" sz="2000" dirty="0"/>
              <a:t>): καθορίζει τα επίπεδα των προσόντων στο Εθνικό Σύστημα Προσόντων και </a:t>
            </a:r>
            <a:r>
              <a:rPr lang="el-GR" sz="2000" dirty="0" smtClean="0"/>
              <a:t>την </a:t>
            </a:r>
            <a:r>
              <a:rPr lang="el-GR" sz="2000" dirty="0"/>
              <a:t>αντιστοίχιση στο Ευρωπαϊκό Πλαίσιο </a:t>
            </a:r>
            <a:r>
              <a:rPr lang="el-GR" sz="2000" dirty="0" smtClean="0"/>
              <a:t>Προσόντων</a:t>
            </a:r>
          </a:p>
          <a:p>
            <a:pPr>
              <a:spcBef>
                <a:spcPts val="600"/>
              </a:spcBef>
            </a:pPr>
            <a:r>
              <a:rPr lang="el-GR" sz="2000" dirty="0" smtClean="0"/>
              <a:t>Θέλετε να συγκρίνετε τα προσόντα σας; - </a:t>
            </a:r>
            <a:r>
              <a:rPr lang="en-US" sz="2000" dirty="0" err="1"/>
              <a:t>Ploteus</a:t>
            </a:r>
            <a:r>
              <a:rPr lang="en-US" sz="2000" dirty="0"/>
              <a:t>: </a:t>
            </a:r>
            <a:r>
              <a:rPr lang="en-US" sz="2000" u="sng" dirty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ec.europa.eu/ploteus/en/home</a:t>
            </a:r>
            <a:endParaRPr lang="el-GR" sz="2000" u="sng" dirty="0" smtClean="0"/>
          </a:p>
          <a:p>
            <a:pPr lvl="1">
              <a:spcBef>
                <a:spcPts val="600"/>
              </a:spcBef>
            </a:pPr>
            <a:r>
              <a:rPr lang="el-GR" sz="2000" dirty="0"/>
              <a:t>Ευκαιρίες μάθησης και Προσόντα στην Ευρώπη. Πληροφορίες για μαθήματα, κατάρτιση και προσόντα. </a:t>
            </a:r>
            <a:endParaRPr lang="en-US" sz="2000" dirty="0"/>
          </a:p>
          <a:p>
            <a:pPr>
              <a:spcBef>
                <a:spcPts val="600"/>
              </a:spcBef>
            </a:pPr>
            <a:r>
              <a:rPr lang="el-GR" sz="2000" dirty="0" smtClean="0"/>
              <a:t>«Πιστοποιητικό αντιστοιχίας» </a:t>
            </a:r>
            <a:r>
              <a:rPr lang="el-GR" sz="2000" dirty="0"/>
              <a:t>του πανεπιστημιακού τίτλου σπουδών</a:t>
            </a:r>
            <a:endParaRPr lang="en-US" sz="2000" dirty="0"/>
          </a:p>
          <a:p>
            <a:pPr lvl="1">
              <a:spcBef>
                <a:spcPts val="600"/>
              </a:spcBef>
            </a:pPr>
            <a:r>
              <a:rPr lang="el-GR" sz="1800" dirty="0" smtClean="0"/>
              <a:t>Δίκτυο ENIC/NARIC </a:t>
            </a:r>
            <a:r>
              <a:rPr lang="el-GR" sz="1800" dirty="0"/>
              <a:t>(</a:t>
            </a:r>
            <a:r>
              <a:rPr lang="el-GR" sz="1800" u="sng" dirty="0">
                <a:hlinkClick r:id="rId4"/>
              </a:rPr>
              <a:t>http://www.enic-naric.net/</a:t>
            </a:r>
            <a:r>
              <a:rPr lang="el-GR" sz="1800" dirty="0"/>
              <a:t>) </a:t>
            </a:r>
            <a:r>
              <a:rPr lang="el-GR" sz="1800" dirty="0" smtClean="0"/>
              <a:t>– ΔΟΑΤΑΠ για την Ελλάδα</a:t>
            </a:r>
          </a:p>
          <a:p>
            <a:pPr lvl="1">
              <a:spcBef>
                <a:spcPts val="600"/>
              </a:spcBef>
            </a:pPr>
            <a:r>
              <a:rPr lang="el-GR" sz="1800" dirty="0"/>
              <a:t>Πριν από την αξιολόγηση, βεβαιωθείτε ότι γνωρίζετε τα παρακάτω:</a:t>
            </a:r>
            <a:endParaRPr lang="en-US" sz="1800" dirty="0"/>
          </a:p>
          <a:p>
            <a:pPr lvl="2">
              <a:spcBef>
                <a:spcPts val="600"/>
              </a:spcBef>
            </a:pPr>
            <a:r>
              <a:rPr lang="el-GR" sz="1600" dirty="0"/>
              <a:t>Κ</a:t>
            </a:r>
            <a:r>
              <a:rPr lang="el-GR" sz="1600" dirty="0" smtClean="0"/>
              <a:t>όστος</a:t>
            </a:r>
            <a:endParaRPr lang="en-US" sz="1600" dirty="0"/>
          </a:p>
          <a:p>
            <a:pPr lvl="2">
              <a:spcBef>
                <a:spcPts val="600"/>
              </a:spcBef>
            </a:pPr>
            <a:r>
              <a:rPr lang="el-GR" sz="1600" dirty="0" smtClean="0"/>
              <a:t>Διάρκεια διαδικασίας</a:t>
            </a:r>
            <a:endParaRPr lang="en-US" sz="1600" dirty="0"/>
          </a:p>
          <a:p>
            <a:pPr lvl="2">
              <a:spcBef>
                <a:spcPts val="600"/>
              </a:spcBef>
            </a:pPr>
            <a:r>
              <a:rPr lang="el-GR" sz="1600" dirty="0" smtClean="0"/>
              <a:t>Τι </a:t>
            </a:r>
            <a:r>
              <a:rPr lang="el-GR" sz="1600" dirty="0"/>
              <a:t>είδους έγγραφο θα παραλάβετε – πλήρη αναγνώριση ή συγκριτική έκθεση</a:t>
            </a:r>
            <a:endParaRPr lang="en-US" sz="1600" dirty="0"/>
          </a:p>
          <a:p>
            <a:pPr lvl="2">
              <a:spcBef>
                <a:spcPts val="600"/>
              </a:spcBef>
            </a:pPr>
            <a:r>
              <a:rPr lang="el-GR" sz="1600" dirty="0" smtClean="0"/>
              <a:t>Δυνατότητα προσφυγής κατά της απόφασης</a:t>
            </a:r>
          </a:p>
          <a:p>
            <a:pPr>
              <a:spcBef>
                <a:spcPts val="1200"/>
              </a:spcBef>
            </a:pPr>
            <a:r>
              <a:rPr lang="el-GR" sz="2000" dirty="0" smtClean="0"/>
              <a:t>Ευρωπαϊκή Επαγγελματική Κάρτα – για ορισμένα επαγγέλματα (2016)</a:t>
            </a:r>
          </a:p>
          <a:p>
            <a:pPr>
              <a:spcBef>
                <a:spcPts val="1200"/>
              </a:spcBef>
            </a:pPr>
            <a:r>
              <a:rPr lang="el-GR" sz="2000" dirty="0" smtClean="0"/>
              <a:t>Οδηγία 2005/36/ΕΚ: </a:t>
            </a:r>
            <a:r>
              <a:rPr lang="el-GR" sz="2000" dirty="0"/>
              <a:t>Όλα όσα θέλετε να γνωρίζετε σχετικά με την αναγνώριση των επαγγελματικών προσόντων</a:t>
            </a:r>
            <a:endParaRPr lang="en-US" sz="2000" dirty="0"/>
          </a:p>
          <a:p>
            <a:pPr>
              <a:spcBef>
                <a:spcPts val="600"/>
              </a:spcBef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5766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Εργασία</a:t>
            </a:r>
            <a:br>
              <a:rPr lang="el-GR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l-GR" dirty="0"/>
              <a:t>Ως </a:t>
            </a:r>
            <a:r>
              <a:rPr lang="el-GR" u="sng" dirty="0">
                <a:hlinkClick r:id="rId2" tooltip="ή υπήκοος της Ισλανδίας, του Λιχτενστάιν ή της Νορβηγίας"/>
              </a:rPr>
              <a:t>υπήκοος χώρας της ΕΕ</a:t>
            </a:r>
            <a:r>
              <a:rPr lang="el-GR" dirty="0"/>
              <a:t>, </a:t>
            </a:r>
            <a:r>
              <a:rPr lang="el-GR" b="1" dirty="0"/>
              <a:t>δεν χρειάζεστε κατά κανόνα άδεια εργασίας</a:t>
            </a:r>
            <a:r>
              <a:rPr lang="el-GR" dirty="0"/>
              <a:t> για να εργαστείτε σε μια </a:t>
            </a:r>
            <a:r>
              <a:rPr lang="el-GR" u="sng" dirty="0">
                <a:hlinkClick r:id="rId2" tooltip="Εν προκειμένω, στα 28 κράτη μέλη της ΕΕ + Ισλανδία, Λιχτενστάιν και Νορβηγία"/>
              </a:rPr>
              <a:t>χώρα της </a:t>
            </a:r>
            <a:r>
              <a:rPr lang="el-GR" u="sng" dirty="0" smtClean="0">
                <a:hlinkClick r:id="rId2" tooltip="Εν προκειμένω, στα 28 κράτη μέλη της ΕΕ + Ισλανδία, Λιχτενστάιν και Νορβηγία"/>
              </a:rPr>
              <a:t>ΕΕ</a:t>
            </a:r>
            <a:endParaRPr lang="el-GR" u="sng" dirty="0" smtClean="0"/>
          </a:p>
          <a:p>
            <a:pPr>
              <a:spcBef>
                <a:spcPts val="1200"/>
              </a:spcBef>
            </a:pPr>
            <a:r>
              <a:rPr lang="el-GR" dirty="0"/>
              <a:t>Ί</a:t>
            </a:r>
            <a:r>
              <a:rPr lang="el-GR" dirty="0" smtClean="0"/>
              <a:t>δια δικαιώματα </a:t>
            </a:r>
            <a:r>
              <a:rPr lang="el-GR" u="sng" dirty="0" smtClean="0"/>
              <a:t>πρόσβασης</a:t>
            </a:r>
            <a:r>
              <a:rPr lang="el-GR" dirty="0" smtClean="0"/>
              <a:t> με </a:t>
            </a:r>
            <a:r>
              <a:rPr lang="el-GR" dirty="0"/>
              <a:t>τους υπηκόους της χώρας </a:t>
            </a:r>
            <a:r>
              <a:rPr lang="el-GR" dirty="0" smtClean="0"/>
              <a:t>υποδοχής (εξαίρεση θέσεις </a:t>
            </a:r>
            <a:r>
              <a:rPr lang="el-GR" dirty="0"/>
              <a:t>δημοσίου τομέα σχετικές με την άσκηση εξουσιών δημόσιας αρχής και τη διαφύλαξη των γενικών συμφερόντων του </a:t>
            </a:r>
            <a:r>
              <a:rPr lang="el-GR" dirty="0" smtClean="0"/>
              <a:t>κράτους)</a:t>
            </a:r>
          </a:p>
          <a:p>
            <a:pPr>
              <a:spcBef>
                <a:spcPts val="1200"/>
              </a:spcBef>
            </a:pPr>
            <a:r>
              <a:rPr lang="el-GR" dirty="0"/>
              <a:t>Ί</a:t>
            </a:r>
            <a:r>
              <a:rPr lang="el-GR" dirty="0" smtClean="0"/>
              <a:t>δια </a:t>
            </a:r>
            <a:r>
              <a:rPr lang="el-GR" dirty="0"/>
              <a:t>ακριβώς </a:t>
            </a:r>
            <a:r>
              <a:rPr lang="el-GR" u="sng" dirty="0" smtClean="0"/>
              <a:t>μεταχείριση</a:t>
            </a:r>
            <a:r>
              <a:rPr lang="el-GR" dirty="0" smtClean="0"/>
              <a:t> όσον αφορά:</a:t>
            </a:r>
          </a:p>
          <a:p>
            <a:pPr lvl="1">
              <a:spcBef>
                <a:spcPts val="1200"/>
              </a:spcBef>
            </a:pPr>
            <a:r>
              <a:rPr lang="el-GR" dirty="0" smtClean="0"/>
              <a:t>αμοιβές </a:t>
            </a:r>
            <a:r>
              <a:rPr lang="el-GR" dirty="0"/>
              <a:t>και </a:t>
            </a:r>
            <a:r>
              <a:rPr lang="el-GR" dirty="0" smtClean="0"/>
              <a:t>όρους </a:t>
            </a:r>
            <a:r>
              <a:rPr lang="el-GR" dirty="0"/>
              <a:t>απασχόλησης και εργασίας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l-GR" dirty="0"/>
              <a:t>την υγεία και ασφάλεια στην εργασία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l-GR" dirty="0"/>
              <a:t>την πρόσβαση </a:t>
            </a:r>
            <a:r>
              <a:rPr lang="el-GR" dirty="0" smtClean="0"/>
              <a:t>σε κατάρτιση</a:t>
            </a:r>
            <a:r>
              <a:rPr lang="el-GR" dirty="0"/>
              <a:t>, </a:t>
            </a:r>
            <a:r>
              <a:rPr lang="el-GR" dirty="0" smtClean="0"/>
              <a:t>επαγγελματικές </a:t>
            </a:r>
            <a:r>
              <a:rPr lang="el-GR" dirty="0"/>
              <a:t>σχολές και </a:t>
            </a:r>
            <a:r>
              <a:rPr lang="el-GR" dirty="0" smtClean="0"/>
              <a:t>κέντρα </a:t>
            </a:r>
            <a:r>
              <a:rPr lang="el-GR" dirty="0"/>
              <a:t>επανεκπαίδευσης </a:t>
            </a:r>
            <a:endParaRPr lang="el-GR" dirty="0" smtClean="0"/>
          </a:p>
          <a:p>
            <a:pPr lvl="1">
              <a:spcBef>
                <a:spcPts val="1200"/>
              </a:spcBef>
            </a:pPr>
            <a:r>
              <a:rPr lang="el-GR" dirty="0" smtClean="0"/>
              <a:t>την </a:t>
            </a:r>
            <a:r>
              <a:rPr lang="el-GR" dirty="0"/>
              <a:t>πρόσβαση στη στέγαση, συμπεριλαμβανομένης της κοινωνικής στέγασης, ή τη διευκόλυνση της αγοράς κατοικίας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l-GR" dirty="0"/>
              <a:t>το δικαίωμα συμμετοχής σε συνδικαλιστική </a:t>
            </a:r>
            <a:r>
              <a:rPr lang="el-GR" dirty="0" smtClean="0"/>
              <a:t>οργάνωση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τα </a:t>
            </a:r>
            <a:r>
              <a:rPr lang="en-US" dirty="0" err="1"/>
              <a:t>κοινωνικά</a:t>
            </a:r>
            <a:r>
              <a:rPr lang="en-US" dirty="0"/>
              <a:t> και </a:t>
            </a:r>
            <a:r>
              <a:rPr lang="en-US" dirty="0" err="1"/>
              <a:t>φορολογικά</a:t>
            </a:r>
            <a:r>
              <a:rPr lang="en-US" dirty="0"/>
              <a:t> π</a:t>
            </a:r>
            <a:r>
              <a:rPr lang="en-US" dirty="0" err="1"/>
              <a:t>λεονεκτήμ</a:t>
            </a:r>
            <a:r>
              <a:rPr lang="en-US" dirty="0"/>
              <a:t>ατα</a:t>
            </a:r>
          </a:p>
          <a:p>
            <a:pPr lvl="1">
              <a:spcBef>
                <a:spcPts val="1200"/>
              </a:spcBef>
            </a:pPr>
            <a:r>
              <a:rPr lang="el-GR" dirty="0"/>
              <a:t>την απόλυση, την επαγγελματική αποκατάσταση μετά την απόλυση και την επαναπρόσληψη</a:t>
            </a:r>
            <a:endParaRPr lang="en-US" dirty="0"/>
          </a:p>
          <a:p>
            <a:endParaRPr lang="el-GR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679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282</TotalTime>
  <Words>1079</Words>
  <Application>Microsoft Office PowerPoint</Application>
  <PresentationFormat>Προβολή στην οθόνη (4:3)</PresentationFormat>
  <Paragraphs>131</Paragraphs>
  <Slides>17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Urban</vt:lpstr>
      <vt:lpstr>ΕΕ-Ένωση Πολιτών: Δικαιώματα Κινητικότητας </vt:lpstr>
      <vt:lpstr>Δικαιώματα κινητικότητας</vt:lpstr>
      <vt:lpstr>Ελεύθερη Μετακίνηση - Ο χώρος Σένγκεν</vt:lpstr>
      <vt:lpstr>Ελεύθερη μετακίνηση – τι σημαίνει; </vt:lpstr>
      <vt:lpstr>Διαμονή (Οδηγία 2004/38/ΕΚ) </vt:lpstr>
      <vt:lpstr>Δήλωση της διαμονής μετά τους 3 μήνες στην αρμόδια αρχή</vt:lpstr>
      <vt:lpstr>Εκπαίδευση </vt:lpstr>
      <vt:lpstr>Αναγνώριση Προσόντων </vt:lpstr>
      <vt:lpstr>Εργασία </vt:lpstr>
      <vt:lpstr>Αναζήτηση εργασίας</vt:lpstr>
      <vt:lpstr>Κοινωνική Ασφάλιση </vt:lpstr>
      <vt:lpstr>Απώλεια εργασίας</vt:lpstr>
      <vt:lpstr>Επιχειρείν </vt:lpstr>
      <vt:lpstr>Φορολογία </vt:lpstr>
      <vt:lpstr>Έχετε ακόμη απορίες;</vt:lpstr>
      <vt:lpstr>Σειρά σας...</vt:lpstr>
      <vt:lpstr>Ευχαριστώ για την προσοχή σας!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ΕΕ-Ένωση Πολιτών: Δικαιώματα Κινητικότητας</dc:title>
  <dc:creator>Georgia</dc:creator>
  <cp:lastModifiedBy>user</cp:lastModifiedBy>
  <cp:revision>36</cp:revision>
  <dcterms:created xsi:type="dcterms:W3CDTF">2017-05-17T05:02:17Z</dcterms:created>
  <dcterms:modified xsi:type="dcterms:W3CDTF">2017-05-19T10:18:45Z</dcterms:modified>
</cp:coreProperties>
</file>