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82" r:id="rId2"/>
    <p:sldId id="261" r:id="rId3"/>
    <p:sldId id="270" r:id="rId4"/>
    <p:sldId id="271" r:id="rId5"/>
    <p:sldId id="272" r:id="rId6"/>
    <p:sldId id="306" r:id="rId7"/>
    <p:sldId id="305" r:id="rId8"/>
    <p:sldId id="273" r:id="rId9"/>
    <p:sldId id="274" r:id="rId10"/>
    <p:sldId id="275" r:id="rId11"/>
    <p:sldId id="276" r:id="rId12"/>
    <p:sldId id="277" r:id="rId13"/>
    <p:sldId id="295" r:id="rId14"/>
    <p:sldId id="297" r:id="rId15"/>
    <p:sldId id="300" r:id="rId16"/>
    <p:sldId id="307" r:id="rId17"/>
    <p:sldId id="299" r:id="rId18"/>
    <p:sldId id="296" r:id="rId19"/>
    <p:sldId id="304" r:id="rId20"/>
    <p:sldId id="292" r:id="rId21"/>
    <p:sldId id="293" r:id="rId22"/>
    <p:sldId id="294" r:id="rId23"/>
    <p:sldId id="289" r:id="rId24"/>
    <p:sldId id="280" r:id="rId25"/>
    <p:sldId id="291" r:id="rId26"/>
    <p:sldId id="301" r:id="rId27"/>
    <p:sldId id="302" r:id="rId28"/>
    <p:sldId id="303" r:id="rId29"/>
  </p:sldIdLst>
  <p:sldSz cx="9144000" cy="6858000" type="screen4x3"/>
  <p:notesSz cx="6797675" cy="98567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36625" y="739775"/>
            <a:ext cx="4926013" cy="3695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40" cy="4435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62238"/>
            <a:ext cx="2945658" cy="49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362238"/>
            <a:ext cx="2945658" cy="4928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174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39775"/>
            <a:ext cx="4926013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79768" y="4681973"/>
            <a:ext cx="5438100" cy="44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31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3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ctr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4" y="273053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575055" y="273056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57204" y="1435105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2" y="1600200"/>
            <a:ext cx="4038598" cy="4525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3" y="1600200"/>
            <a:ext cx="4038598" cy="4525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4" y="1535115"/>
            <a:ext cx="4040187" cy="6397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4" y="2174880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6" y="1535115"/>
            <a:ext cx="4041773" cy="6397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6" y="2174880"/>
            <a:ext cx="4041773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Εικόνα με λεζάντα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91" y="4800603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91" y="612772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91" y="5367341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Τίτλος και Κατακόρυφο κείμενο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35" marR="0" lvl="0" indent="-634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09" marR="0" lvl="1" indent="-316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784" marR="0" lvl="2" indent="21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97" marR="0" lvl="3" indent="-25097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009" marR="0" lvl="4" indent="-25009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123" marR="0" lvl="5" indent="-24923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238" marR="0" lvl="6" indent="-24838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350" marR="0" lvl="7" indent="-2475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462" marR="0" lvl="8" indent="-24662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Κατακόρυφος τίτλος και Κείμενο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40" y="2171699"/>
            <a:ext cx="585152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7"/>
            <a:ext cx="5851522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35" marR="0" lvl="0" indent="-634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809" marR="0" lvl="1" indent="-316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784" marR="0" lvl="2" indent="21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97" marR="0" lvl="3" indent="-25097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009" marR="0" lvl="4" indent="-25009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123" marR="0" lvl="5" indent="-24923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238" marR="0" lvl="6" indent="-24838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350" marR="0" lvl="7" indent="-24750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462" marR="0" lvl="8" indent="-24662" algn="l" rtl="0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13" marR="0" lvl="1" indent="-12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26" marR="0" lvl="2" indent="-12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341" marR="0" lvl="3" indent="-12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452" marR="0" lvl="4" indent="-1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66" marR="0" lvl="5" indent="-1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679" marR="0" lvl="6" indent="-121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794" marR="0" lvl="7" indent="-12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907" marR="0" lvl="8" indent="-120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3" y="6356358"/>
            <a:ext cx="2133598" cy="365123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l-G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068960"/>
          </a:xfrm>
          <a:prstGeom prst="rect">
            <a:avLst/>
          </a:prstGeom>
        </p:spPr>
      </p:pic>
      <p:sp>
        <p:nvSpPr>
          <p:cNvPr id="3" name="Shape 88"/>
          <p:cNvSpPr txBox="1">
            <a:spLocks/>
          </p:cNvSpPr>
          <p:nvPr/>
        </p:nvSpPr>
        <p:spPr>
          <a:xfrm>
            <a:off x="654485" y="404664"/>
            <a:ext cx="7772400" cy="1098600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/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el-GR" sz="4000" b="1" dirty="0" smtClean="0"/>
              <a:t>Οι δεξιότητες του 21</a:t>
            </a:r>
            <a:r>
              <a:rPr lang="el-GR" sz="4000" b="1" baseline="30000" dirty="0" smtClean="0"/>
              <a:t>ου</a:t>
            </a:r>
            <a:r>
              <a:rPr lang="el-GR" sz="4000" b="1" dirty="0" smtClean="0"/>
              <a:t> αιώνα</a:t>
            </a:r>
            <a:endParaRPr lang="el-GR" sz="4000" b="1" dirty="0"/>
          </a:p>
        </p:txBody>
      </p:sp>
      <p:sp>
        <p:nvSpPr>
          <p:cNvPr id="4" name="Shape 89"/>
          <p:cNvSpPr txBox="1">
            <a:spLocks/>
          </p:cNvSpPr>
          <p:nvPr/>
        </p:nvSpPr>
        <p:spPr>
          <a:xfrm>
            <a:off x="457170" y="3645136"/>
            <a:ext cx="8681100" cy="1008000"/>
          </a:xfrm>
          <a:prstGeom prst="rect">
            <a:avLst/>
          </a:prstGeom>
          <a:noFill/>
          <a:ln>
            <a:noFill/>
          </a:ln>
        </p:spPr>
        <p:txBody>
          <a:bodyPr lIns="91400" tIns="45675" rIns="91400" bIns="456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SzPct val="25000"/>
              <a:buFont typeface="Arial"/>
              <a:buNone/>
            </a:pPr>
            <a:endParaRPr lang="el-GR" sz="1700" b="1" dirty="0" smtClean="0">
              <a:solidFill>
                <a:schemeClr val="dk1"/>
              </a:solidFill>
            </a:endParaRPr>
          </a:p>
          <a:p>
            <a:pPr marL="0" indent="0" algn="ctr">
              <a:buSzPct val="25000"/>
              <a:buFont typeface="Arial"/>
              <a:buNone/>
            </a:pPr>
            <a:endParaRPr lang="el-GR" sz="1700" b="1" dirty="0" smtClean="0">
              <a:solidFill>
                <a:schemeClr val="dk1"/>
              </a:solidFill>
            </a:endParaRPr>
          </a:p>
          <a:p>
            <a:pPr marL="0" indent="0" algn="ctr">
              <a:buSzPct val="25000"/>
              <a:buFont typeface="Arial"/>
              <a:buNone/>
            </a:pPr>
            <a:endParaRPr lang="en-US" sz="1700" b="1" dirty="0" smtClean="0">
              <a:solidFill>
                <a:schemeClr val="dk1"/>
              </a:solidFill>
            </a:endParaRPr>
          </a:p>
          <a:p>
            <a:pPr marL="0" indent="0" algn="ctr">
              <a:buSzPct val="25000"/>
              <a:buFont typeface="Arial"/>
              <a:buNone/>
            </a:pPr>
            <a:endParaRPr lang="en-US" sz="1700" b="1" dirty="0">
              <a:solidFill>
                <a:schemeClr val="dk1"/>
              </a:solidFill>
            </a:endParaRPr>
          </a:p>
          <a:p>
            <a:pPr marL="0" indent="0" algn="ctr">
              <a:buSzPct val="25000"/>
              <a:buFont typeface="Arial"/>
              <a:buNone/>
            </a:pPr>
            <a:endParaRPr lang="el-GR" sz="1700" b="1" dirty="0" smtClean="0">
              <a:solidFill>
                <a:schemeClr val="dk1"/>
              </a:solidFill>
            </a:endParaRPr>
          </a:p>
          <a:p>
            <a:pPr marL="0" indent="0" algn="ctr">
              <a:buSzPct val="25000"/>
              <a:buFont typeface="Arial"/>
              <a:buNone/>
            </a:pPr>
            <a:r>
              <a:rPr lang="el-GR" sz="2000" b="1" dirty="0" smtClean="0">
                <a:solidFill>
                  <a:schemeClr val="dk1"/>
                </a:solidFill>
              </a:rPr>
              <a:t>Φάκας Θεράπων</a:t>
            </a:r>
          </a:p>
          <a:p>
            <a:pPr marL="0" indent="0" algn="ctr">
              <a:buSzPct val="25000"/>
              <a:buFont typeface="Arial"/>
              <a:buNone/>
            </a:pPr>
            <a:r>
              <a:rPr lang="el-GR" b="1" dirty="0" smtClean="0">
                <a:solidFill>
                  <a:schemeClr val="dk1"/>
                </a:solidFill>
              </a:rPr>
              <a:t>Σύμβουλος Ανάπτυξης &amp; Επικοινωνίας</a:t>
            </a:r>
          </a:p>
          <a:p>
            <a:pPr marL="0" indent="0" algn="ctr">
              <a:buSzPct val="25000"/>
              <a:buFont typeface="Arial"/>
              <a:buNone/>
            </a:pPr>
            <a:r>
              <a:rPr lang="el-GR" b="1" dirty="0" err="1" smtClean="0">
                <a:solidFill>
                  <a:schemeClr val="dk1"/>
                </a:solidFill>
              </a:rPr>
              <a:t>Life</a:t>
            </a:r>
            <a:r>
              <a:rPr lang="el-GR" b="1" dirty="0" smtClean="0">
                <a:solidFill>
                  <a:schemeClr val="dk1"/>
                </a:solidFill>
              </a:rPr>
              <a:t> &amp; </a:t>
            </a:r>
            <a:r>
              <a:rPr lang="el-GR" b="1" dirty="0" err="1" smtClean="0">
                <a:solidFill>
                  <a:schemeClr val="dk1"/>
                </a:solidFill>
              </a:rPr>
              <a:t>Business</a:t>
            </a:r>
            <a:r>
              <a:rPr lang="el-GR" b="1" dirty="0" smtClean="0">
                <a:solidFill>
                  <a:schemeClr val="dk1"/>
                </a:solidFill>
              </a:rPr>
              <a:t> </a:t>
            </a:r>
            <a:r>
              <a:rPr lang="el-GR" b="1" dirty="0" err="1" smtClean="0">
                <a:solidFill>
                  <a:schemeClr val="dk1"/>
                </a:solidFill>
              </a:rPr>
              <a:t>Coach</a:t>
            </a:r>
            <a:endParaRPr lang="en-US" b="1" dirty="0" smtClean="0">
              <a:solidFill>
                <a:schemeClr val="dk1"/>
              </a:solidFill>
            </a:endParaRPr>
          </a:p>
          <a:p>
            <a:pPr marL="0" indent="0" algn="ctr">
              <a:buSzPct val="25000"/>
              <a:buFont typeface="Arial"/>
              <a:buNone/>
            </a:pPr>
            <a:endParaRPr lang="el-GR" b="1" dirty="0" smtClean="0">
              <a:solidFill>
                <a:schemeClr val="dk1"/>
              </a:solidFill>
            </a:endParaRPr>
          </a:p>
          <a:p>
            <a:pPr marL="0" indent="0" algn="ctr">
              <a:spcBef>
                <a:spcPts val="280"/>
              </a:spcBef>
              <a:buSzPct val="25000"/>
              <a:buFont typeface="Arial"/>
              <a:buNone/>
            </a:pPr>
            <a:r>
              <a:rPr lang="el-GR" b="1" dirty="0" err="1" smtClean="0">
                <a:solidFill>
                  <a:schemeClr val="dk1"/>
                </a:solidFill>
              </a:rPr>
              <a:t>tfakas@enateam.gr</a:t>
            </a:r>
            <a:endParaRPr lang="el-GR" b="1" dirty="0" smtClean="0">
              <a:solidFill>
                <a:schemeClr val="dk1"/>
              </a:solidFill>
            </a:endParaRPr>
          </a:p>
          <a:p>
            <a:pPr marL="0" indent="0" algn="ctr">
              <a:spcBef>
                <a:spcPts val="280"/>
              </a:spcBef>
              <a:buSzPct val="25000"/>
              <a:buFont typeface="Arial"/>
              <a:buNone/>
            </a:pPr>
            <a:r>
              <a:rPr lang="el-GR" b="1" dirty="0" err="1" smtClean="0">
                <a:solidFill>
                  <a:schemeClr val="dk1"/>
                </a:solidFill>
              </a:rPr>
              <a:t>Therapon</a:t>
            </a:r>
            <a:r>
              <a:rPr lang="el-GR" b="1" dirty="0" smtClean="0">
                <a:solidFill>
                  <a:schemeClr val="dk1"/>
                </a:solidFill>
              </a:rPr>
              <a:t> </a:t>
            </a:r>
            <a:r>
              <a:rPr lang="el-GR" b="1" dirty="0" err="1" smtClean="0">
                <a:solidFill>
                  <a:schemeClr val="dk1"/>
                </a:solidFill>
              </a:rPr>
              <a:t>Fakas</a:t>
            </a:r>
            <a:endParaRPr lang="el-GR" b="1" dirty="0" smtClean="0">
              <a:solidFill>
                <a:schemeClr val="dk1"/>
              </a:solidFill>
            </a:endParaRPr>
          </a:p>
          <a:p>
            <a:pPr marL="0" indent="0" algn="ctr">
              <a:spcBef>
                <a:spcPts val="280"/>
              </a:spcBef>
              <a:buSzPct val="25000"/>
              <a:buFont typeface="Arial"/>
              <a:buNone/>
            </a:pPr>
            <a:endParaRPr lang="el-GR" b="1" dirty="0">
              <a:solidFill>
                <a:schemeClr val="dk1"/>
              </a:solidFill>
            </a:endParaRPr>
          </a:p>
        </p:txBody>
      </p:sp>
      <p:pic>
        <p:nvPicPr>
          <p:cNvPr id="5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4482" y="6195088"/>
            <a:ext cx="220234" cy="23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1134" y="5908754"/>
            <a:ext cx="242400" cy="2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780" y="6214136"/>
            <a:ext cx="207123" cy="1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967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9448" y="-3609673"/>
            <a:ext cx="13897544" cy="1046767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652120" y="5046275"/>
            <a:ext cx="3223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Arial Black" pitchFamily="34" charset="0"/>
              </a:rPr>
              <a:t>Εξοικείωση</a:t>
            </a:r>
          </a:p>
          <a:p>
            <a:r>
              <a:rPr lang="el-GR" sz="2400" dirty="0" smtClean="0">
                <a:solidFill>
                  <a:schemeClr val="tx1"/>
                </a:solidFill>
                <a:latin typeface="Arial Black" pitchFamily="34" charset="0"/>
              </a:rPr>
              <a:t> με την τεχνολογία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8723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837" y="44624"/>
            <a:ext cx="3702333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6736" y="116632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bg1"/>
                </a:solidFill>
                <a:latin typeface="Arial Black" pitchFamily="34" charset="0"/>
              </a:rPr>
              <a:t>Διαχείριση της πληροφορίας</a:t>
            </a:r>
            <a:endParaRPr lang="el-G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7746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 Black" pitchFamily="34" charset="0"/>
              </a:rPr>
              <a:t>Δεξιότητες</a:t>
            </a:r>
            <a:r>
              <a:rPr lang="en-US" sz="5400" dirty="0" smtClean="0"/>
              <a:t> </a:t>
            </a:r>
            <a:endParaRPr lang="el-GR" sz="5400" dirty="0" smtClean="0"/>
          </a:p>
          <a:p>
            <a:pPr algn="ctr"/>
            <a:endParaRPr lang="el-GR" sz="5400" dirty="0" smtClean="0"/>
          </a:p>
          <a:p>
            <a:pPr algn="ctr"/>
            <a:r>
              <a:rPr lang="el-GR" sz="8800" dirty="0" smtClean="0">
                <a:latin typeface="Arial Black" pitchFamily="34" charset="0"/>
              </a:rPr>
              <a:t>#</a:t>
            </a:r>
            <a:r>
              <a:rPr lang="el-GR" sz="8800" dirty="0" smtClean="0"/>
              <a:t>Ζωής</a:t>
            </a:r>
            <a:endParaRPr lang="el-GR" sz="8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9"/>
            <a:ext cx="9139940" cy="6861049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259632" y="44624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 Black" pitchFamily="34" charset="0"/>
              </a:rPr>
              <a:t>Προσαρμοστικότητα-Ευελιξία</a:t>
            </a:r>
          </a:p>
        </p:txBody>
      </p:sp>
    </p:spTree>
    <p:extLst>
      <p:ext uri="{BB962C8B-B14F-4D97-AF65-F5344CB8AC3E}">
        <p14:creationId xmlns:p14="http://schemas.microsoft.com/office/powerpoint/2010/main" xmlns="" val="385176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-56764" y="6063679"/>
            <a:ext cx="558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Arial Black" pitchFamily="34" charset="0"/>
              </a:rPr>
              <a:t>Πρωτοβουλία - </a:t>
            </a:r>
            <a:r>
              <a:rPr lang="el-GR" sz="2400" dirty="0" err="1" smtClean="0">
                <a:solidFill>
                  <a:schemeClr val="bg1"/>
                </a:solidFill>
                <a:latin typeface="Arial Black" pitchFamily="34" charset="0"/>
              </a:rPr>
              <a:t>Αυτοκαθοδήγηση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97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915" y="799435"/>
            <a:ext cx="6539463" cy="552221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772434" y="179929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Παραγωγικότητα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6305227"/>
            <a:ext cx="779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Arial Black" pitchFamily="34" charset="0"/>
              </a:rPr>
              <a:t>Μιλάμε έχω λιώσει στη δουλειά σήμερα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22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8366" y="1412776"/>
            <a:ext cx="7167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Δεν πληρωνόμαστε </a:t>
            </a:r>
          </a:p>
          <a:p>
            <a:pPr algn="ctr"/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για την </a:t>
            </a:r>
            <a:r>
              <a:rPr lang="el-GR" sz="4000" u="sng" dirty="0" smtClean="0">
                <a:solidFill>
                  <a:srgbClr val="FF0000"/>
                </a:solidFill>
                <a:latin typeface="Arial Black" pitchFamily="34" charset="0"/>
              </a:rPr>
              <a:t>ώρα</a:t>
            </a:r>
            <a:r>
              <a:rPr lang="el-GR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που δουλεύουμε..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578653" y="3573016"/>
            <a:ext cx="643958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Πληρωνόμαστε για την </a:t>
            </a:r>
          </a:p>
          <a:p>
            <a:pPr algn="ctr"/>
            <a:endParaRPr lang="el-GR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l-GR" sz="4000" u="sng" dirty="0" smtClean="0">
                <a:solidFill>
                  <a:srgbClr val="FF0000"/>
                </a:solidFill>
                <a:latin typeface="Arial Black" pitchFamily="34" charset="0"/>
              </a:rPr>
              <a:t>αξία </a:t>
            </a:r>
            <a:r>
              <a:rPr lang="el-GR" sz="4000" u="sng" dirty="0">
                <a:solidFill>
                  <a:srgbClr val="FF0000"/>
                </a:solidFill>
                <a:latin typeface="Arial Black" pitchFamily="34" charset="0"/>
              </a:rPr>
              <a:t>που </a:t>
            </a:r>
            <a:r>
              <a:rPr lang="el-GR" sz="4000" u="sng" dirty="0" smtClean="0">
                <a:solidFill>
                  <a:srgbClr val="FF0000"/>
                </a:solidFill>
                <a:latin typeface="Arial Black" pitchFamily="34" charset="0"/>
              </a:rPr>
              <a:t>δίνουμε</a:t>
            </a:r>
          </a:p>
          <a:p>
            <a:pPr algn="ctr"/>
            <a:endParaRPr lang="el-GR" sz="4000" u="sng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στην ώρα που δουλεύουμε ! 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81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987824" y="3612257"/>
            <a:ext cx="338437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sz="5400" dirty="0" smtClean="0">
                <a:solidFill>
                  <a:schemeClr val="bg1"/>
                </a:solidFill>
                <a:latin typeface="Arial Black" pitchFamily="34" charset="0"/>
              </a:rPr>
              <a:t> Ευθύνη </a:t>
            </a:r>
            <a:endParaRPr lang="el-G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22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87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550171" y="625043"/>
            <a:ext cx="1885925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6000">
                <a:schemeClr val="accent1">
                  <a:shade val="67500"/>
                  <a:satMod val="115000"/>
                  <a:lumMod val="41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Arial Black" pitchFamily="34" charset="0"/>
              </a:rPr>
              <a:t> Ηγεσία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6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738" y="1184004"/>
            <a:ext cx="1080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 </a:t>
            </a:r>
            <a:r>
              <a:rPr lang="en-US" sz="3200" dirty="0" smtClean="0"/>
              <a:t>  1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1 </a:t>
            </a:r>
            <a:endParaRPr lang="el-GR" sz="3200" dirty="0"/>
          </a:p>
          <a:p>
            <a:r>
              <a:rPr lang="en-US" sz="3200" dirty="0"/>
              <a:t>  </a:t>
            </a:r>
            <a:r>
              <a:rPr lang="en-US" sz="3200" dirty="0" smtClean="0"/>
              <a:t> 1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/>
              <a:t>X</a:t>
            </a:r>
            <a:r>
              <a:rPr lang="en-US" sz="3200" u="sng" dirty="0"/>
              <a:t>1 </a:t>
            </a:r>
            <a:endParaRPr lang="el-GR" sz="3200" dirty="0"/>
          </a:p>
          <a:p>
            <a:r>
              <a:rPr lang="en-US" sz="3200" dirty="0"/>
              <a:t>  </a:t>
            </a:r>
            <a:r>
              <a:rPr lang="en-US" sz="3200" dirty="0" smtClean="0"/>
              <a:t> 1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/>
              <a:t>X</a:t>
            </a:r>
            <a:r>
              <a:rPr lang="en-US" sz="3200" u="sng" dirty="0"/>
              <a:t>1 </a:t>
            </a:r>
            <a:endParaRPr lang="el-GR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/>
              <a:t>1</a:t>
            </a:r>
            <a:endParaRPr lang="el-GR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643166" y="1184004"/>
            <a:ext cx="1080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 </a:t>
            </a:r>
            <a:r>
              <a:rPr lang="en-US" sz="3200" dirty="0" smtClean="0"/>
              <a:t>  2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2 </a:t>
            </a:r>
            <a:endParaRPr lang="el-GR" sz="3200" dirty="0"/>
          </a:p>
          <a:p>
            <a:r>
              <a:rPr lang="en-US" sz="3200" dirty="0"/>
              <a:t>  </a:t>
            </a:r>
            <a:r>
              <a:rPr lang="en-US" sz="3200" dirty="0" smtClean="0"/>
              <a:t> 4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2 </a:t>
            </a:r>
            <a:endParaRPr lang="el-GR" sz="3200" dirty="0"/>
          </a:p>
          <a:p>
            <a:r>
              <a:rPr lang="en-US" sz="3200" dirty="0"/>
              <a:t>  </a:t>
            </a:r>
            <a:r>
              <a:rPr lang="en-US" sz="3200" dirty="0" smtClean="0"/>
              <a:t> 8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2 </a:t>
            </a:r>
            <a:endParaRPr lang="el-GR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16</a:t>
            </a:r>
            <a:endParaRPr lang="el-GR" sz="3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99488" y="1184004"/>
            <a:ext cx="1080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 </a:t>
            </a:r>
            <a:r>
              <a:rPr lang="en-US" sz="3200" dirty="0" smtClean="0"/>
              <a:t>  3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3 </a:t>
            </a:r>
            <a:endParaRPr lang="el-GR" sz="3200" dirty="0"/>
          </a:p>
          <a:p>
            <a:r>
              <a:rPr lang="en-US" sz="3200" dirty="0"/>
              <a:t>  </a:t>
            </a:r>
            <a:r>
              <a:rPr lang="en-US" sz="3200" dirty="0" smtClean="0"/>
              <a:t> 9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3 </a:t>
            </a:r>
            <a:endParaRPr lang="el-GR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27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3 </a:t>
            </a:r>
            <a:endParaRPr lang="el-GR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81</a:t>
            </a:r>
            <a:endParaRPr lang="el-GR" sz="32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8940" y="1184004"/>
            <a:ext cx="1440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 </a:t>
            </a:r>
            <a:r>
              <a:rPr lang="en-US" sz="3200" dirty="0" smtClean="0"/>
              <a:t>  4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4 </a:t>
            </a:r>
            <a:endParaRPr lang="el-GR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16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4 </a:t>
            </a:r>
            <a:endParaRPr lang="el-GR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64</a:t>
            </a:r>
            <a:endParaRPr lang="el-GR" sz="3200" dirty="0"/>
          </a:p>
          <a:p>
            <a:r>
              <a:rPr lang="en-US" sz="3200" u="sng" dirty="0"/>
              <a:t> </a:t>
            </a:r>
            <a:r>
              <a:rPr lang="en-US" sz="2800" u="sng" dirty="0" smtClean="0"/>
              <a:t>X</a:t>
            </a:r>
            <a:r>
              <a:rPr lang="en-US" sz="3200" u="sng" dirty="0" smtClean="0"/>
              <a:t>4    </a:t>
            </a:r>
            <a:r>
              <a:rPr lang="en-US" sz="3200" dirty="0" smtClean="0"/>
              <a:t>256</a:t>
            </a:r>
            <a:endParaRPr lang="el-GR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47388" y="4800897"/>
            <a:ext cx="65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65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3650" y="5227984"/>
            <a:ext cx="90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240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4847" y="724659"/>
            <a:ext cx="407025" cy="4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1066" y="332655"/>
            <a:ext cx="33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89487"/>
            <a:ext cx="369141" cy="3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5572" y="4789487"/>
            <a:ext cx="364201" cy="3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182" y="5202237"/>
            <a:ext cx="927720" cy="3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6935" y="5205089"/>
            <a:ext cx="915305" cy="3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213334" y="883225"/>
            <a:ext cx="369141" cy="3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14387" y="883225"/>
            <a:ext cx="364201" cy="3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262193" y="513092"/>
            <a:ext cx="1252194" cy="2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ΘΕΡΑΠΩΝ\AppData\Local\Microsoft\Windows\INetCache\IE\3XQX0Z0D\554px-UtR_arrow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479608" y="512333"/>
            <a:ext cx="1355166" cy="2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Ορθογώνιο 41"/>
          <p:cNvSpPr/>
          <p:nvPr/>
        </p:nvSpPr>
        <p:spPr>
          <a:xfrm>
            <a:off x="2801595" y="5964485"/>
            <a:ext cx="3930645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6000">
                <a:schemeClr val="accent1">
                  <a:shade val="67500"/>
                  <a:satMod val="115000"/>
                  <a:lumMod val="41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Arial Black" pitchFamily="34" charset="0"/>
              </a:rPr>
              <a:t>  Αναπαραγωγή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650835" y="139883"/>
            <a:ext cx="1885925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6000">
                <a:schemeClr val="accent1">
                  <a:shade val="67500"/>
                  <a:satMod val="115000"/>
                  <a:lumMod val="41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Arial Black" pitchFamily="34" charset="0"/>
              </a:rPr>
              <a:t> Ηγεσία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7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99392"/>
            <a:ext cx="9432774" cy="7029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1. Most wanted soft skills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44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663" y="0"/>
            <a:ext cx="94330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709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34255"/>
            <a:ext cx="9254380" cy="69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8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79928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</a:rPr>
              <a:t>"Η παγκόσμια οικονομία δε σε πληρώνει πλέον για αυτά που ξέρεις. </a:t>
            </a:r>
          </a:p>
          <a:p>
            <a:pPr algn="ctr"/>
            <a:r>
              <a:rPr lang="el-GR" sz="1800" b="1" dirty="0" smtClean="0">
                <a:solidFill>
                  <a:schemeClr val="bg1"/>
                </a:solidFill>
              </a:rPr>
              <a:t>Η Google ξέρει τα πάντα. </a:t>
            </a:r>
          </a:p>
          <a:p>
            <a:pPr algn="ctr"/>
            <a:r>
              <a:rPr lang="el-GR" sz="1800" b="1" dirty="0" smtClean="0">
                <a:solidFill>
                  <a:schemeClr val="bg1"/>
                </a:solidFill>
              </a:rPr>
              <a:t>Η παγκόσμια οικονομία σε πληρώνει για το τι μπορείς να κάνεις με αυτά που ξέρεις" </a:t>
            </a:r>
          </a:p>
          <a:p>
            <a:pPr algn="ctr"/>
            <a:endParaRPr lang="el-GR" sz="10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000" dirty="0" err="1" smtClean="0">
                <a:solidFill>
                  <a:schemeClr val="bg1"/>
                </a:solidFill>
              </a:rPr>
              <a:t>Andreas</a:t>
            </a:r>
            <a:r>
              <a:rPr lang="el-GR" sz="1000" dirty="0" smtClean="0">
                <a:solidFill>
                  <a:schemeClr val="bg1"/>
                </a:solidFill>
              </a:rPr>
              <a:t> </a:t>
            </a:r>
            <a:r>
              <a:rPr lang="el-GR" sz="1000" dirty="0" err="1" smtClean="0">
                <a:solidFill>
                  <a:schemeClr val="bg1"/>
                </a:solidFill>
              </a:rPr>
              <a:t>Schleicher</a:t>
            </a:r>
            <a:r>
              <a:rPr lang="el-GR" sz="1000" dirty="0" smtClean="0">
                <a:solidFill>
                  <a:schemeClr val="bg1"/>
                </a:solidFill>
              </a:rPr>
              <a:t>, Διευθυντής Εκπαίδευσης και δεξιοτήτων του Οργανισμού για την Οικονομική συνεργασία και Ανάπτυξη (OECD)</a:t>
            </a:r>
            <a:endParaRPr lang="el-G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8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7624" y="404664"/>
            <a:ext cx="51684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6000" b="1" dirty="0">
                <a:solidFill>
                  <a:srgbClr val="FF0000"/>
                </a:solidFill>
              </a:rPr>
              <a:t>Το 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6000" b="1" dirty="0" smtClean="0">
                <a:solidFill>
                  <a:srgbClr val="FF0000"/>
                </a:solidFill>
              </a:rPr>
              <a:t>αρχικό </a:t>
            </a:r>
          </a:p>
          <a:p>
            <a:pPr algn="ctr"/>
            <a:r>
              <a:rPr lang="el-GR" sz="6000" b="1" u="sng" dirty="0" smtClean="0">
                <a:solidFill>
                  <a:srgbClr val="FF0000"/>
                </a:solidFill>
              </a:rPr>
              <a:t>απαραίτητο</a:t>
            </a:r>
            <a:r>
              <a:rPr lang="el-GR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6000" b="1" dirty="0" smtClean="0">
                <a:solidFill>
                  <a:srgbClr val="FF0000"/>
                </a:solidFill>
              </a:rPr>
              <a:t>συστατικό </a:t>
            </a:r>
          </a:p>
          <a:p>
            <a:pPr algn="ctr"/>
            <a:r>
              <a:rPr lang="el-GR" sz="6000" b="1" dirty="0" smtClean="0">
                <a:solidFill>
                  <a:srgbClr val="FF0000"/>
                </a:solidFill>
              </a:rPr>
              <a:t>της 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6000" b="1" dirty="0" smtClean="0">
                <a:solidFill>
                  <a:srgbClr val="FF0000"/>
                </a:solidFill>
              </a:rPr>
              <a:t>επιτυχίας </a:t>
            </a:r>
            <a:r>
              <a:rPr lang="el-GR" sz="6000" b="1" dirty="0">
                <a:solidFill>
                  <a:srgbClr val="FF0000"/>
                </a:solidFill>
              </a:rPr>
              <a:t>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50221">
            <a:off x="1645242" y="3373519"/>
            <a:ext cx="674967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 3% </a:t>
            </a:r>
            <a:r>
              <a:rPr lang="en-US" sz="9600" dirty="0" err="1" smtClean="0">
                <a:solidFill>
                  <a:srgbClr val="FF0000"/>
                </a:solidFill>
              </a:rPr>
              <a:t>vs</a:t>
            </a:r>
            <a:r>
              <a:rPr lang="en-US" sz="9600" dirty="0" smtClean="0">
                <a:solidFill>
                  <a:srgbClr val="FF0000"/>
                </a:solidFill>
              </a:rPr>
              <a:t> 97%</a:t>
            </a:r>
            <a:endParaRPr lang="el-G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0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902" y="0"/>
            <a:ext cx="9278414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292080" y="194303"/>
            <a:ext cx="27831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Arial Black" pitchFamily="34" charset="0"/>
              </a:rPr>
              <a:t>Ερωτήσεις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;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290" y="1757655"/>
            <a:ext cx="2394043" cy="10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845" y="3211480"/>
            <a:ext cx="247795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532472" y="4268722"/>
            <a:ext cx="38347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600" b="1" dirty="0"/>
              <a:t>@</a:t>
            </a:r>
            <a:r>
              <a:rPr lang="en-US" sz="6600" b="1" dirty="0" err="1"/>
              <a:t>apiron</a:t>
            </a:r>
            <a:r>
              <a:rPr lang="en-US" sz="6600" b="1" dirty="0"/>
              <a:t> </a:t>
            </a:r>
            <a:endParaRPr lang="el-GR" sz="6600" dirty="0"/>
          </a:p>
        </p:txBody>
      </p:sp>
      <p:sp>
        <p:nvSpPr>
          <p:cNvPr id="3" name="Ορθογώνιο 2"/>
          <p:cNvSpPr/>
          <p:nvPr/>
        </p:nvSpPr>
        <p:spPr>
          <a:xfrm>
            <a:off x="2802578" y="5708882"/>
            <a:ext cx="32944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600" b="1" dirty="0"/>
              <a:t>#</a:t>
            </a:r>
            <a:r>
              <a:rPr lang="en-US" sz="6600" b="1" dirty="0" err="1"/>
              <a:t>apiron</a:t>
            </a:r>
            <a:r>
              <a:rPr lang="en-US" b="1" dirty="0"/>
              <a:t>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90318"/>
            <a:ext cx="771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Βοήθησε στη διάδοση της πληροφορίας !!!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856954" y="1636891"/>
            <a:ext cx="27735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/>
              <a:t>apiron</a:t>
            </a:r>
            <a:endParaRPr lang="el-GR" sz="6600" b="1" dirty="0"/>
          </a:p>
        </p:txBody>
      </p:sp>
    </p:spTree>
    <p:extLst>
      <p:ext uri="{BB962C8B-B14F-4D97-AF65-F5344CB8AC3E}">
        <p14:creationId xmlns:p14="http://schemas.microsoft.com/office/powerpoint/2010/main" xmlns="" val="23889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756" y="530562"/>
            <a:ext cx="5767257" cy="293250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3203848" y="2834853"/>
            <a:ext cx="320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www.apiron.gr</a:t>
            </a:r>
            <a:endParaRPr lang="el-GR" sz="2800" dirty="0"/>
          </a:p>
        </p:txBody>
      </p:sp>
      <p:sp>
        <p:nvSpPr>
          <p:cNvPr id="6" name="Shape 194"/>
          <p:cNvSpPr txBox="1"/>
          <p:nvPr/>
        </p:nvSpPr>
        <p:spPr>
          <a:xfrm>
            <a:off x="925046" y="4266664"/>
            <a:ext cx="7074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l-GR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Ευχαριστώ πολύ για την προσοχή σας !</a:t>
            </a:r>
          </a:p>
        </p:txBody>
      </p:sp>
    </p:spTree>
    <p:extLst>
      <p:ext uri="{BB962C8B-B14F-4D97-AF65-F5344CB8AC3E}">
        <p14:creationId xmlns:p14="http://schemas.microsoft.com/office/powerpoint/2010/main" xmlns="" val="35680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277466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 Black" pitchFamily="34" charset="0"/>
              </a:rPr>
              <a:t>Δεξιότητες</a:t>
            </a:r>
            <a:r>
              <a:rPr lang="en-US" sz="5400" dirty="0" smtClean="0"/>
              <a:t> </a:t>
            </a:r>
            <a:endParaRPr lang="el-GR" sz="5400" dirty="0" smtClean="0"/>
          </a:p>
          <a:p>
            <a:pPr algn="ctr"/>
            <a:endParaRPr lang="el-GR" sz="5400" dirty="0" smtClean="0"/>
          </a:p>
          <a:p>
            <a:pPr algn="ctr"/>
            <a:r>
              <a:rPr lang="el-GR" sz="9600" dirty="0" smtClean="0">
                <a:latin typeface="Arial Black" pitchFamily="34" charset="0"/>
              </a:rPr>
              <a:t>#</a:t>
            </a:r>
            <a:r>
              <a:rPr lang="el-GR" sz="9600" dirty="0" smtClean="0"/>
              <a:t>Μάθησης </a:t>
            </a:r>
            <a:endParaRPr lang="el-GR" sz="9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03648" y="208892"/>
            <a:ext cx="5987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 Black" pitchFamily="34" charset="0"/>
              </a:rPr>
              <a:t>Κριτική &amp; Δημιουργική σκέψη</a:t>
            </a: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2195736" y="1340768"/>
            <a:ext cx="424847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00808"/>
            <a:ext cx="3768186" cy="3528392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>
            <a:off x="2843808" y="1959962"/>
            <a:ext cx="4392488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2843808" y="1959962"/>
            <a:ext cx="4320480" cy="4493374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V="1">
            <a:off x="2843808" y="1959962"/>
            <a:ext cx="0" cy="4493374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2843808" y="1959962"/>
            <a:ext cx="2952328" cy="2981206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Ορθογώνιο 19"/>
          <p:cNvSpPr/>
          <p:nvPr/>
        </p:nvSpPr>
        <p:spPr>
          <a:xfrm rot="19666288">
            <a:off x="-197877" y="3066878"/>
            <a:ext cx="932498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 Black" pitchFamily="34" charset="0"/>
              </a:rPr>
              <a:t> Σκεφτόμαστε έξω από τα καθιερωμένα πλαίσια</a:t>
            </a:r>
            <a:endParaRPr lang="el-G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012160" y="260647"/>
            <a:ext cx="275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Arial Black" pitchFamily="34" charset="0"/>
              </a:rPr>
              <a:t>Συνεργασία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760" y="0"/>
            <a:ext cx="4877519" cy="68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8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447266"/>
            <a:ext cx="3043205" cy="23458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43381" y="3447266"/>
            <a:ext cx="3043205" cy="2345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174" y="2670304"/>
            <a:ext cx="161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Τι βλέπεις </a:t>
            </a:r>
            <a:r>
              <a:rPr lang="en-US" sz="2000" dirty="0" smtClean="0"/>
              <a:t>;</a:t>
            </a:r>
            <a:endParaRPr lang="el-G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21328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Είσαι σίγουρος ότι ο άλλος «βλέπει» το ίδιο </a:t>
            </a:r>
            <a:r>
              <a:rPr lang="en-US" sz="2000" dirty="0" smtClean="0"/>
              <a:t>;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1" name="Ορθογώνιο 10"/>
          <p:cNvSpPr/>
          <p:nvPr/>
        </p:nvSpPr>
        <p:spPr>
          <a:xfrm>
            <a:off x="5533975" y="764704"/>
            <a:ext cx="2895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chemeClr val="tx1"/>
                </a:solidFill>
                <a:latin typeface="Arial Black" pitchFamily="34" charset="0"/>
              </a:rPr>
              <a:t>Επικοινωνία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1595"/>
            <a:ext cx="7416824" cy="507369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956742" y="476672"/>
            <a:ext cx="744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latin typeface="Arial Black" pitchFamily="34" charset="0"/>
              </a:rPr>
              <a:t>Μήπως δε φταίει ο άλλος που δε καταλαβαίνεις τι του λες ?</a:t>
            </a:r>
            <a:endParaRPr lang="el-G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7746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 Black" pitchFamily="34" charset="0"/>
              </a:rPr>
              <a:t>Δεξιότητες</a:t>
            </a:r>
            <a:r>
              <a:rPr lang="en-US" sz="5400" dirty="0" smtClean="0"/>
              <a:t> </a:t>
            </a:r>
            <a:endParaRPr lang="el-GR" sz="5400" dirty="0" smtClean="0"/>
          </a:p>
          <a:p>
            <a:pPr algn="ctr"/>
            <a:endParaRPr lang="el-GR" sz="5400" dirty="0" smtClean="0"/>
          </a:p>
          <a:p>
            <a:pPr algn="ctr"/>
            <a:r>
              <a:rPr lang="el-GR" sz="8800" dirty="0" smtClean="0">
                <a:latin typeface="Arial Black" pitchFamily="34" charset="0"/>
              </a:rPr>
              <a:t>#</a:t>
            </a:r>
            <a:r>
              <a:rPr lang="el-GR" sz="8800" dirty="0" err="1" smtClean="0"/>
              <a:t>Γραμματισμού</a:t>
            </a:r>
            <a:endParaRPr lang="el-GR" sz="8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ιαβάθμιση του γκρι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258</Words>
  <Application>Microsoft Office PowerPoint</Application>
  <PresentationFormat>Προβολή στην οθόνη (4:3)</PresentationFormat>
  <Paragraphs>96</Paragraphs>
  <Slides>28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δεξιότητες του 21ου αιώνα</dc:title>
  <dc:creator>ΘΕΡΑΠΩΝ</dc:creator>
  <cp:lastModifiedBy>erasmus</cp:lastModifiedBy>
  <cp:revision>53</cp:revision>
  <dcterms:modified xsi:type="dcterms:W3CDTF">2017-05-20T07:38:41Z</dcterms:modified>
</cp:coreProperties>
</file>